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7"/>
  </p:notesMasterIdLst>
  <p:handoutMasterIdLst>
    <p:handoutMasterId r:id="rId98"/>
  </p:handoutMasterIdLst>
  <p:sldIdLst>
    <p:sldId id="274" r:id="rId2"/>
    <p:sldId id="1294" r:id="rId3"/>
    <p:sldId id="993" r:id="rId4"/>
    <p:sldId id="1298" r:id="rId5"/>
    <p:sldId id="975" r:id="rId6"/>
    <p:sldId id="979" r:id="rId7"/>
    <p:sldId id="978" r:id="rId8"/>
    <p:sldId id="1039" r:id="rId9"/>
    <p:sldId id="997" r:id="rId10"/>
    <p:sldId id="1040" r:id="rId11"/>
    <p:sldId id="1038" r:id="rId12"/>
    <p:sldId id="435" r:id="rId13"/>
    <p:sldId id="932" r:id="rId14"/>
    <p:sldId id="1277" r:id="rId15"/>
    <p:sldId id="1296" r:id="rId16"/>
    <p:sldId id="980" r:id="rId17"/>
    <p:sldId id="1295" r:id="rId18"/>
    <p:sldId id="1297" r:id="rId19"/>
    <p:sldId id="1323" r:id="rId20"/>
    <p:sldId id="1264" r:id="rId21"/>
    <p:sldId id="1271" r:id="rId22"/>
    <p:sldId id="1299" r:id="rId23"/>
    <p:sldId id="1300" r:id="rId24"/>
    <p:sldId id="1302" r:id="rId25"/>
    <p:sldId id="1263" r:id="rId26"/>
    <p:sldId id="373" r:id="rId27"/>
    <p:sldId id="374" r:id="rId28"/>
    <p:sldId id="376" r:id="rId29"/>
    <p:sldId id="1267" r:id="rId30"/>
    <p:sldId id="1287" r:id="rId31"/>
    <p:sldId id="1288" r:id="rId32"/>
    <p:sldId id="1274" r:id="rId33"/>
    <p:sldId id="1314" r:id="rId34"/>
    <p:sldId id="1001" r:id="rId35"/>
    <p:sldId id="1029" r:id="rId36"/>
    <p:sldId id="1031" r:id="rId37"/>
    <p:sldId id="1030" r:id="rId38"/>
    <p:sldId id="1032" r:id="rId39"/>
    <p:sldId id="375" r:id="rId40"/>
    <p:sldId id="1315" r:id="rId41"/>
    <p:sldId id="1008" r:id="rId42"/>
    <p:sldId id="1317" r:id="rId43"/>
    <p:sldId id="1318" r:id="rId44"/>
    <p:sldId id="1303" r:id="rId45"/>
    <p:sldId id="1316" r:id="rId46"/>
    <p:sldId id="1304" r:id="rId47"/>
    <p:sldId id="1305" r:id="rId48"/>
    <p:sldId id="1306" r:id="rId49"/>
    <p:sldId id="1325" r:id="rId50"/>
    <p:sldId id="943" r:id="rId51"/>
    <p:sldId id="945" r:id="rId52"/>
    <p:sldId id="1308" r:id="rId53"/>
    <p:sldId id="1309" r:id="rId54"/>
    <p:sldId id="1310" r:id="rId55"/>
    <p:sldId id="1311" r:id="rId56"/>
    <p:sldId id="400" r:id="rId57"/>
    <p:sldId id="998" r:id="rId58"/>
    <p:sldId id="1289" r:id="rId59"/>
    <p:sldId id="1290" r:id="rId60"/>
    <p:sldId id="1291" r:id="rId61"/>
    <p:sldId id="1284" r:id="rId62"/>
    <p:sldId id="1281" r:id="rId63"/>
    <p:sldId id="280" r:id="rId64"/>
    <p:sldId id="969" r:id="rId65"/>
    <p:sldId id="1282" r:id="rId66"/>
    <p:sldId id="494" r:id="rId67"/>
    <p:sldId id="1313" r:id="rId68"/>
    <p:sldId id="992" r:id="rId69"/>
    <p:sldId id="282" r:id="rId70"/>
    <p:sldId id="283" r:id="rId71"/>
    <p:sldId id="284" r:id="rId72"/>
    <p:sldId id="285" r:id="rId73"/>
    <p:sldId id="1033" r:id="rId74"/>
    <p:sldId id="985" r:id="rId75"/>
    <p:sldId id="289" r:id="rId76"/>
    <p:sldId id="970" r:id="rId77"/>
    <p:sldId id="974" r:id="rId78"/>
    <p:sldId id="976" r:id="rId79"/>
    <p:sldId id="1312" r:id="rId80"/>
    <p:sldId id="380" r:id="rId81"/>
    <p:sldId id="1037" r:id="rId82"/>
    <p:sldId id="383" r:id="rId83"/>
    <p:sldId id="507" r:id="rId84"/>
    <p:sldId id="499" r:id="rId85"/>
    <p:sldId id="1320" r:id="rId86"/>
    <p:sldId id="1011" r:id="rId87"/>
    <p:sldId id="1321" r:id="rId88"/>
    <p:sldId id="1019" r:id="rId89"/>
    <p:sldId id="1322" r:id="rId90"/>
    <p:sldId id="1324" r:id="rId91"/>
    <p:sldId id="942" r:id="rId92"/>
    <p:sldId id="941" r:id="rId93"/>
    <p:sldId id="995" r:id="rId94"/>
    <p:sldId id="944" r:id="rId95"/>
    <p:sldId id="994" r:id="rId9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758A"/>
    <a:srgbClr val="D09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8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ustomXml" Target="../customXml/item3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ustomXml" Target="../customXml/item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105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87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31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69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01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26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52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66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00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50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77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00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29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556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68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eps.python.org/pep-000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sf/black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al.sh/ruff/formatter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functions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Relationship Id="rId9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olframalpha.com/input/?i=totient(12)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9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realpython.com/python-type-checking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hinx-doc.org/en/master/usage/extensions/autodoc.html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docs.readthedocs.io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102)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03</a:t>
              </a:r>
            </a:p>
            <a:p>
              <a:pPr algn="ctr"/>
              <a:r>
                <a:rPr lang="en-US" dirty="0"/>
                <a:t>Introducing</a:t>
              </a:r>
            </a:p>
            <a:p>
              <a:pPr algn="ctr"/>
              <a:r>
                <a:rPr lang="en-US" dirty="0"/>
                <a:t>Python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Variable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Variables</a:t>
            </a:r>
            <a:r>
              <a:rPr lang="en-US" sz="2400" dirty="0"/>
              <a:t> store data in memory to be used later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Variables can be called whatever </a:t>
            </a:r>
            <a:r>
              <a:rPr lang="en-US" sz="2000" u="sng" dirty="0"/>
              <a:t>you</a:t>
            </a:r>
            <a:r>
              <a:rPr lang="en-US" sz="2000" dirty="0"/>
              <a:t> want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Pick variable names that mean something to a human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</a:t>
            </a:r>
            <a:r>
              <a:rPr lang="en-US" sz="2000" b="1" dirty="0">
                <a:solidFill>
                  <a:srgbClr val="00B050"/>
                </a:solidFill>
              </a:rPr>
              <a:t>snake_case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(all lower case, underscores to break words)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supports many built-in </a:t>
            </a:r>
            <a:r>
              <a:rPr lang="en-US" sz="2400" b="1" dirty="0"/>
              <a:t>data</a:t>
            </a:r>
            <a:r>
              <a:rPr lang="en-US" sz="2400" dirty="0"/>
              <a:t> </a:t>
            </a:r>
            <a:r>
              <a:rPr lang="en-US" sz="2400" b="1" dirty="0"/>
              <a:t>types</a:t>
            </a:r>
            <a:r>
              <a:rPr lang="en-US" sz="2400" dirty="0"/>
              <a:t> for variables: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int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= Stores integers only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float</a:t>
            </a:r>
            <a:r>
              <a:rPr lang="en-US" sz="2000" dirty="0"/>
              <a:t> = Stores Real numbers with 15 digits of precision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bool</a:t>
            </a:r>
            <a:r>
              <a:rPr lang="en-US" sz="2000" dirty="0"/>
              <a:t> = Stores </a:t>
            </a:r>
            <a:r>
              <a:rPr lang="en-US" sz="2000" b="1" dirty="0">
                <a:solidFill>
                  <a:srgbClr val="7030A0"/>
                </a:solidFill>
              </a:rPr>
              <a:t>True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7030A0"/>
                </a:solidFill>
              </a:rPr>
              <a:t>False</a:t>
            </a:r>
            <a:r>
              <a:rPr lang="en-US" sz="2000" dirty="0"/>
              <a:t> (Boolean logic, uppercase T/F)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str</a:t>
            </a:r>
            <a:r>
              <a:rPr lang="en-US" sz="2000" dirty="0"/>
              <a:t> = Stores zero or more letters &amp; numbers (a string)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mostly “infers” the type of a variable 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rgbClr val="FF0000"/>
                </a:solidFill>
              </a:rPr>
              <a:t> vs. </a:t>
            </a:r>
            <a:r>
              <a:rPr lang="en-US" sz="2400" b="1" dirty="0">
                <a:solidFill>
                  <a:srgbClr val="FF0000"/>
                </a:solidFill>
              </a:rPr>
              <a:t>0.0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56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Mathematical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2135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operators obey normal </a:t>
            </a:r>
            <a:r>
              <a:rPr lang="en-US" sz="2400" b="1" dirty="0"/>
              <a:t>PEMDAS</a:t>
            </a:r>
            <a:r>
              <a:rPr lang="en-US" sz="2400" dirty="0"/>
              <a:t> precedence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Expressions are evaluated left to right in your source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a </a:t>
            </a:r>
            <a:r>
              <a:rPr lang="en-US" sz="2000" u="sng" dirty="0"/>
              <a:t>single</a:t>
            </a:r>
            <a:r>
              <a:rPr lang="en-US" sz="2000" dirty="0"/>
              <a:t> equal sign </a:t>
            </a:r>
            <a:r>
              <a:rPr lang="en-US" sz="2000" b="1" dirty="0">
                <a:solidFill>
                  <a:srgbClr val="00B050"/>
                </a:solidFill>
              </a:rPr>
              <a:t>=</a:t>
            </a:r>
            <a:r>
              <a:rPr lang="en-US" sz="2000" dirty="0"/>
              <a:t> to assign a value to a variable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</a:t>
            </a:r>
            <a:r>
              <a:rPr lang="en-US" sz="2000" b="1" dirty="0"/>
              <a:t>double</a:t>
            </a:r>
            <a:r>
              <a:rPr lang="en-US" sz="2000" dirty="0"/>
              <a:t> equal signs </a:t>
            </a:r>
            <a:r>
              <a:rPr lang="en-US" sz="2000" b="1" dirty="0">
                <a:solidFill>
                  <a:srgbClr val="00B050"/>
                </a:solidFill>
              </a:rPr>
              <a:t>==</a:t>
            </a:r>
            <a:r>
              <a:rPr lang="en-US" sz="2000" dirty="0"/>
              <a:t> to test for </a:t>
            </a:r>
            <a:r>
              <a:rPr lang="en-US" sz="2000" b="1" i="1" dirty="0"/>
              <a:t>equality</a:t>
            </a: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</a:t>
            </a:r>
            <a:r>
              <a:rPr lang="en-US" sz="2000" b="1" dirty="0">
                <a:solidFill>
                  <a:srgbClr val="00B050"/>
                </a:solidFill>
              </a:rPr>
              <a:t>*</a:t>
            </a:r>
            <a:r>
              <a:rPr lang="en-US" sz="2000" dirty="0"/>
              <a:t> for multiplication and </a:t>
            </a:r>
            <a:r>
              <a:rPr lang="en-US" sz="2000" b="1" dirty="0">
                <a:solidFill>
                  <a:srgbClr val="00B050"/>
                </a:solidFill>
              </a:rPr>
              <a:t>/</a:t>
            </a:r>
            <a:r>
              <a:rPr lang="en-US" sz="2000" dirty="0"/>
              <a:t> for division operators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parenthesis to explicitly override the order of operations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double asterisks </a:t>
            </a:r>
            <a:r>
              <a:rPr lang="en-US" sz="2000" b="1" dirty="0">
                <a:solidFill>
                  <a:srgbClr val="00B050"/>
                </a:solidFill>
              </a:rPr>
              <a:t>**</a:t>
            </a:r>
            <a:r>
              <a:rPr lang="en-US" sz="2000" dirty="0"/>
              <a:t> for exponentiation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B4528-E280-48F5-A251-89FEF3ACC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967" y="5332627"/>
            <a:ext cx="5087271" cy="39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4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Displaying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4"/>
            <a:ext cx="7992664" cy="489585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print</a:t>
            </a:r>
            <a:r>
              <a:rPr lang="en-US" sz="2400" dirty="0"/>
              <a:t>()</a:t>
            </a:r>
            <a:r>
              <a:rPr lang="en-US" sz="2400" b="1" dirty="0"/>
              <a:t> </a:t>
            </a:r>
            <a:r>
              <a:rPr lang="en-US" sz="2400" dirty="0"/>
              <a:t>function is used to display the value of variables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When running inside Visual Studio Code, the </a:t>
            </a:r>
            <a:r>
              <a:rPr lang="en-US" sz="2000" b="1" dirty="0"/>
              <a:t>print</a:t>
            </a:r>
            <a:r>
              <a:rPr lang="en-US" sz="2000" dirty="0"/>
              <a:t>() output will show up in the Python </a:t>
            </a:r>
            <a:r>
              <a:rPr lang="en-US" sz="2000" b="1" dirty="0">
                <a:solidFill>
                  <a:srgbClr val="0070C0"/>
                </a:solidFill>
              </a:rPr>
              <a:t>TERMINAL</a:t>
            </a:r>
            <a:r>
              <a:rPr lang="en-US" sz="2000" dirty="0"/>
              <a:t> window at the bottom of the screen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String </a:t>
            </a:r>
            <a:r>
              <a:rPr lang="en-US" sz="2000" i="1" dirty="0"/>
              <a:t>literals</a:t>
            </a:r>
            <a:r>
              <a:rPr lang="en-US" sz="2000" dirty="0"/>
              <a:t> must be enclosed in quotation marks (single or double)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can substitute a variable's value into a </a:t>
            </a:r>
            <a:r>
              <a:rPr lang="en-US" sz="2400" b="1" dirty="0"/>
              <a:t>placeholder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create a </a:t>
            </a:r>
            <a:r>
              <a:rPr lang="en-US" sz="2000" b="1" dirty="0"/>
              <a:t>placeholder</a:t>
            </a:r>
            <a:r>
              <a:rPr lang="en-US" sz="2000" dirty="0"/>
              <a:t> (aka a </a:t>
            </a:r>
            <a:r>
              <a:rPr lang="en-US" sz="2000" b="1" dirty="0">
                <a:solidFill>
                  <a:srgbClr val="00B050"/>
                </a:solidFill>
              </a:rPr>
              <a:t>replacement field</a:t>
            </a:r>
            <a:r>
              <a:rPr lang="en-US" sz="2000" dirty="0"/>
              <a:t>), you enclose the variable name between curly braces </a:t>
            </a:r>
            <a:r>
              <a:rPr lang="en-US" sz="2000" b="1" dirty="0">
                <a:solidFill>
                  <a:srgbClr val="0070C0"/>
                </a:solidFill>
              </a:rPr>
              <a:t>{}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Substituting variable values into </a:t>
            </a:r>
            <a:r>
              <a:rPr lang="en-US" sz="2000" i="1" dirty="0"/>
              <a:t>replacement field(s) </a:t>
            </a:r>
            <a:r>
              <a:rPr lang="en-US" sz="2000" dirty="0"/>
              <a:t>is called </a:t>
            </a:r>
            <a:r>
              <a:rPr lang="en-US" sz="2000" b="1" i="1" dirty="0">
                <a:solidFill>
                  <a:srgbClr val="7030A0"/>
                </a:solidFill>
              </a:rPr>
              <a:t>string interpolation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Placeholders can also contain </a:t>
            </a:r>
            <a:r>
              <a:rPr lang="en-US" sz="2400" b="1" dirty="0"/>
              <a:t>format specifiers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can specify the number of digits to the right of the decimal, etc.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can specify left/right/center justification, column width,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44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print</a:t>
            </a:r>
            <a:r>
              <a:rPr lang="en-US" sz="3200" dirty="0">
                <a:latin typeface="+mn-lt"/>
              </a:rPr>
              <a:t>() and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f-strings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18FDC-EEC3-4CB0-97E8-6752CC43B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73" y="2440186"/>
            <a:ext cx="7324655" cy="1245356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448B76F3-1C7C-411C-BF49-67E9B477968A}"/>
              </a:ext>
            </a:extLst>
          </p:cNvPr>
          <p:cNvSpPr/>
          <p:nvPr/>
        </p:nvSpPr>
        <p:spPr>
          <a:xfrm>
            <a:off x="774480" y="4321856"/>
            <a:ext cx="2212874" cy="1819148"/>
          </a:xfrm>
          <a:prstGeom prst="wedgeRoundRectCallout">
            <a:avLst>
              <a:gd name="adj1" fmla="val 23054"/>
              <a:gd name="adj2" fmla="val -9742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Placing a lowercase </a:t>
            </a:r>
            <a:r>
              <a:rPr lang="en-US" b="1" dirty="0">
                <a:solidFill>
                  <a:srgbClr val="0070C0"/>
                </a:solidFill>
              </a:rPr>
              <a:t>f</a:t>
            </a:r>
            <a:r>
              <a:rPr lang="en-US" dirty="0">
                <a:solidFill>
                  <a:schemeClr val="tx1"/>
                </a:solidFill>
              </a:rPr>
              <a:t> before the first quote in a </a:t>
            </a:r>
            <a:r>
              <a:rPr lang="en-US" b="1" dirty="0">
                <a:solidFill>
                  <a:schemeClr val="tx1"/>
                </a:solidFill>
              </a:rPr>
              <a:t>print</a:t>
            </a:r>
            <a:r>
              <a:rPr lang="en-US" dirty="0">
                <a:solidFill>
                  <a:schemeClr val="tx1"/>
                </a:solidFill>
              </a:rPr>
              <a:t>() statement indicates you will use some </a:t>
            </a:r>
            <a:r>
              <a:rPr lang="en-US" b="1" dirty="0">
                <a:solidFill>
                  <a:schemeClr val="tx1"/>
                </a:solidFill>
              </a:rPr>
              <a:t>placeholders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671151E-53F3-44FE-8DF3-D97B4DA0856D}"/>
              </a:ext>
            </a:extLst>
          </p:cNvPr>
          <p:cNvSpPr/>
          <p:nvPr/>
        </p:nvSpPr>
        <p:spPr>
          <a:xfrm>
            <a:off x="3331139" y="4332628"/>
            <a:ext cx="2346530" cy="1491286"/>
          </a:xfrm>
          <a:prstGeom prst="wedgeRoundRectCallout">
            <a:avLst>
              <a:gd name="adj1" fmla="val -37495"/>
              <a:gd name="adj2" fmla="val -108839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placeholder contains the variable's name sandwiched between curly </a:t>
            </a:r>
            <a:r>
              <a:rPr lang="en-US" b="1" dirty="0">
                <a:solidFill>
                  <a:schemeClr val="tx1"/>
                </a:solidFill>
              </a:rPr>
              <a:t>braces</a:t>
            </a:r>
            <a:r>
              <a:rPr lang="en-US" dirty="0">
                <a:solidFill>
                  <a:schemeClr val="tx1"/>
                </a:solidFill>
              </a:rPr>
              <a:t> {}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B4DA9A9-0F7B-4672-B978-21C4668BAA29}"/>
              </a:ext>
            </a:extLst>
          </p:cNvPr>
          <p:cNvSpPr/>
          <p:nvPr/>
        </p:nvSpPr>
        <p:spPr>
          <a:xfrm>
            <a:off x="6021454" y="4332628"/>
            <a:ext cx="2346530" cy="1103455"/>
          </a:xfrm>
          <a:prstGeom prst="wedgeRoundRectCallout">
            <a:avLst>
              <a:gd name="adj1" fmla="val -26089"/>
              <a:gd name="adj2" fmla="val -129286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</a:t>
            </a:r>
            <a:r>
              <a:rPr lang="en-US" b="1" dirty="0">
                <a:solidFill>
                  <a:schemeClr val="tx1"/>
                </a:solidFill>
              </a:rPr>
              <a:t>colon</a:t>
            </a:r>
            <a:r>
              <a:rPr lang="en-US" dirty="0">
                <a:solidFill>
                  <a:schemeClr val="tx1"/>
                </a:solidFill>
              </a:rPr>
              <a:t> after the variable's name starts a </a:t>
            </a:r>
            <a:r>
              <a:rPr lang="en-US" b="1" dirty="0">
                <a:solidFill>
                  <a:schemeClr val="tx1"/>
                </a:solidFill>
              </a:rPr>
              <a:t>format specifier</a:t>
            </a:r>
          </a:p>
        </p:txBody>
      </p:sp>
    </p:spTree>
    <p:extLst>
      <p:ext uri="{BB962C8B-B14F-4D97-AF65-F5344CB8AC3E}">
        <p14:creationId xmlns:p14="http://schemas.microsoft.com/office/powerpoint/2010/main" val="402232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Some Common Format Specifiers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10C75-CA20-4FBB-B8BD-EBA4F1002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42" y="1968618"/>
            <a:ext cx="5688116" cy="3370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04CD42-88C7-4A32-B501-355AD5A9131F}"/>
              </a:ext>
            </a:extLst>
          </p:cNvPr>
          <p:cNvSpPr txBox="1"/>
          <p:nvPr/>
        </p:nvSpPr>
        <p:spPr>
          <a:xfrm>
            <a:off x="2612308" y="5651027"/>
            <a:ext cx="391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Using format specifiers is optional but makes your output more professional</a:t>
            </a:r>
          </a:p>
        </p:txBody>
      </p:sp>
    </p:spTree>
    <p:extLst>
      <p:ext uri="{BB962C8B-B14F-4D97-AF65-F5344CB8AC3E}">
        <p14:creationId xmlns:p14="http://schemas.microsoft.com/office/powerpoint/2010/main" val="344304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age_in_weeks.py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980B0-D391-DE63-C4E8-2E1A782BA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43" y="2338524"/>
            <a:ext cx="5285714" cy="21809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61031DF-4E43-94CE-4672-6060E1DD47A0}"/>
              </a:ext>
            </a:extLst>
          </p:cNvPr>
          <p:cNvGrpSpPr/>
          <p:nvPr/>
        </p:nvGrpSpPr>
        <p:grpSpPr>
          <a:xfrm>
            <a:off x="4001687" y="2937257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FF8C048-7844-16D8-4DC3-2646CDFD8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0E5791-E4FD-2556-1828-32C4D46684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2943EC3-B81B-793F-5F21-4A7BAE1C78AC}"/>
              </a:ext>
            </a:extLst>
          </p:cNvPr>
          <p:cNvSpPr txBox="1"/>
          <p:nvPr/>
        </p:nvSpPr>
        <p:spPr>
          <a:xfrm>
            <a:off x="2323785" y="4841210"/>
            <a:ext cx="4496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print() normally appends </a:t>
            </a:r>
            <a:r>
              <a:rPr lang="en-US" b="1" dirty="0"/>
              <a:t>a line feed </a:t>
            </a:r>
            <a:r>
              <a:rPr lang="en-US" dirty="0"/>
              <a:t>(\n) to the end of the output, but we can override this by specifying our desired end character(s)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2A284A-EDA3-F551-EA7D-7B38973E4B32}"/>
              </a:ext>
            </a:extLst>
          </p:cNvPr>
          <p:cNvSpPr/>
          <p:nvPr/>
        </p:nvSpPr>
        <p:spPr>
          <a:xfrm>
            <a:off x="6098519" y="3672714"/>
            <a:ext cx="831273" cy="264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52505F2-EDD8-4AF6-9AC3-59176BF37798}"/>
              </a:ext>
            </a:extLst>
          </p:cNvPr>
          <p:cNvCxnSpPr>
            <a:stCxn id="14" idx="3"/>
            <a:endCxn id="16" idx="0"/>
          </p:cNvCxnSpPr>
          <p:nvPr/>
        </p:nvCxnSpPr>
        <p:spPr>
          <a:xfrm flipH="1" flipV="1">
            <a:off x="6514156" y="3672714"/>
            <a:ext cx="306059" cy="1630161"/>
          </a:xfrm>
          <a:prstGeom prst="bentConnector4">
            <a:avLst>
              <a:gd name="adj1" fmla="val -206790"/>
              <a:gd name="adj2" fmla="val 11402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71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AAA46E5-EBB0-F870-4AC7-C5CEB24C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23" y="1486218"/>
            <a:ext cx="7534354" cy="4974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age_in_weeks.py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202E2C-1E78-2739-9411-F1EBE9D3E2BA}"/>
              </a:ext>
            </a:extLst>
          </p:cNvPr>
          <p:cNvSpPr/>
          <p:nvPr/>
        </p:nvSpPr>
        <p:spPr>
          <a:xfrm>
            <a:off x="7530449" y="1788935"/>
            <a:ext cx="344775" cy="2286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90C56A-7D55-BBD9-4D7E-D742E3E9D826}"/>
              </a:ext>
            </a:extLst>
          </p:cNvPr>
          <p:cNvSpPr/>
          <p:nvPr/>
        </p:nvSpPr>
        <p:spPr>
          <a:xfrm>
            <a:off x="6060710" y="6273553"/>
            <a:ext cx="1005108" cy="187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EEE1D714-ACC4-3ACF-E3DE-39BAC64786F1}"/>
              </a:ext>
            </a:extLst>
          </p:cNvPr>
          <p:cNvSpPr/>
          <p:nvPr/>
        </p:nvSpPr>
        <p:spPr>
          <a:xfrm>
            <a:off x="4039848" y="4891111"/>
            <a:ext cx="2068643" cy="937407"/>
          </a:xfrm>
          <a:prstGeom prst="wedgeRectCallout">
            <a:avLst>
              <a:gd name="adj1" fmla="val 61051"/>
              <a:gd name="adj2" fmla="val 9288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Ensure the </a:t>
            </a:r>
            <a:r>
              <a:rPr lang="en-US" b="1" dirty="0">
                <a:solidFill>
                  <a:schemeClr val="tx1"/>
                </a:solidFill>
              </a:rPr>
              <a:t>qis102</a:t>
            </a:r>
            <a:r>
              <a:rPr lang="en-US" dirty="0">
                <a:solidFill>
                  <a:srgbClr val="FF0000"/>
                </a:solidFill>
              </a:rPr>
              <a:t> environment is active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4E74DF-8732-BD59-19BE-7D4D9C1B2E0B}"/>
              </a:ext>
            </a:extLst>
          </p:cNvPr>
          <p:cNvCxnSpPr/>
          <p:nvPr/>
        </p:nvCxnSpPr>
        <p:spPr>
          <a:xfrm flipV="1">
            <a:off x="7058261" y="1907270"/>
            <a:ext cx="584616" cy="5401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194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648B10-6345-417A-F25B-8CC7AA405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23" y="1486218"/>
            <a:ext cx="7534354" cy="4974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age_in_weeks.py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90C56A-7D55-BBD9-4D7E-D742E3E9D826}"/>
              </a:ext>
            </a:extLst>
          </p:cNvPr>
          <p:cNvSpPr/>
          <p:nvPr/>
        </p:nvSpPr>
        <p:spPr>
          <a:xfrm>
            <a:off x="3566892" y="4951073"/>
            <a:ext cx="2891058" cy="187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7C4-7DE6-4E7A-C6B2-5ABB65AA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then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age_in_seconds.py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FF2F9-4030-DA6C-06CA-A0EE555C3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Update the Python program called </a:t>
            </a:r>
            <a:r>
              <a:rPr lang="en-US" sz="2400" b="1" dirty="0"/>
              <a:t>age_in_seconds.py </a:t>
            </a:r>
            <a:r>
              <a:rPr lang="en-US" sz="2400" dirty="0"/>
              <a:t>to convert your age in years to age in seconds</a:t>
            </a:r>
          </a:p>
          <a:p>
            <a:r>
              <a:rPr lang="en-US" sz="2400" dirty="0"/>
              <a:t>You can ignore leap years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FDF3A-2C6D-91EB-88A5-0196BBE6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F5881-465A-3580-D6B9-1445717C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66" y="3847440"/>
            <a:ext cx="6066667" cy="14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1DC8FE-DE28-726D-F108-30BF6011FE3D}"/>
              </a:ext>
            </a:extLst>
          </p:cNvPr>
          <p:cNvSpPr/>
          <p:nvPr/>
        </p:nvSpPr>
        <p:spPr>
          <a:xfrm>
            <a:off x="1617203" y="4692912"/>
            <a:ext cx="4496430" cy="264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6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03 </a:t>
            </a:r>
            <a:r>
              <a:rPr lang="en-US" sz="3200" dirty="0">
                <a:latin typeface="+mn-lt"/>
              </a:rPr>
              <a:t>– Part </a:t>
            </a:r>
            <a:r>
              <a:rPr lang="en-US" sz="3200" b="1" dirty="0">
                <a:latin typeface="+mn-lt"/>
              </a:rPr>
              <a:t>2 of 4 </a:t>
            </a:r>
            <a:r>
              <a:rPr lang="en-US" sz="3200" dirty="0">
                <a:latin typeface="+mn-lt"/>
              </a:rPr>
              <a:t>–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Appreciate </a:t>
            </a:r>
            <a:r>
              <a:rPr lang="en-US" sz="2400" b="1" dirty="0"/>
              <a:t>PEP 8</a:t>
            </a:r>
            <a:r>
              <a:rPr lang="en-US" sz="2400" dirty="0"/>
              <a:t> standards for source code style and auto-formatting tools like </a:t>
            </a:r>
            <a:r>
              <a:rPr lang="en-US" sz="2400" b="1" dirty="0"/>
              <a:t>Black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Ruff</a:t>
            </a:r>
          </a:p>
          <a:p>
            <a:r>
              <a:rPr lang="en-US" sz="2400" dirty="0"/>
              <a:t>View the VS Code </a:t>
            </a:r>
            <a:r>
              <a:rPr lang="en-US" sz="2400" b="1" dirty="0">
                <a:solidFill>
                  <a:srgbClr val="7030A0"/>
                </a:solidFill>
              </a:rPr>
              <a:t>Workspace</a:t>
            </a:r>
            <a:r>
              <a:rPr lang="en-US" sz="2400" dirty="0"/>
              <a:t> settings file</a:t>
            </a:r>
          </a:p>
          <a:p>
            <a:r>
              <a:rPr lang="en-US" sz="2400" dirty="0"/>
              <a:t>Understand the value of Python </a:t>
            </a:r>
            <a:r>
              <a:rPr lang="en-US" sz="2400" b="1" dirty="0"/>
              <a:t>virtual environments</a:t>
            </a:r>
          </a:p>
          <a:p>
            <a:r>
              <a:rPr lang="en-US" sz="2400" dirty="0"/>
              <a:t>Leverage the </a:t>
            </a:r>
            <a:r>
              <a:rPr lang="en-US" sz="2400" b="1" dirty="0">
                <a:solidFill>
                  <a:srgbClr val="00B050"/>
                </a:solidFill>
              </a:rPr>
              <a:t>numpy</a:t>
            </a:r>
            <a:r>
              <a:rPr lang="en-US" sz="2400" dirty="0"/>
              <a:t> package to create </a:t>
            </a:r>
            <a:r>
              <a:rPr lang="en-US" sz="2400" b="1" dirty="0">
                <a:solidFill>
                  <a:srgbClr val="FF0000"/>
                </a:solidFill>
              </a:rPr>
              <a:t>arrays</a:t>
            </a:r>
            <a:r>
              <a:rPr lang="en-US" sz="2400" dirty="0"/>
              <a:t> and perform </a:t>
            </a:r>
            <a:r>
              <a:rPr lang="en-US" sz="2400" b="1" dirty="0"/>
              <a:t>vectorized operations</a:t>
            </a:r>
            <a:r>
              <a:rPr lang="en-US" sz="2400" dirty="0"/>
              <a:t> on those arrays</a:t>
            </a:r>
            <a:endParaRPr lang="en-US" sz="2400" b="1" dirty="0"/>
          </a:p>
          <a:p>
            <a:r>
              <a:rPr lang="en-US" sz="2400" dirty="0"/>
              <a:t>Evaluate the convergence of the </a:t>
            </a:r>
            <a:r>
              <a:rPr lang="en-US" sz="2400" b="1" dirty="0">
                <a:solidFill>
                  <a:srgbClr val="0070C0"/>
                </a:solidFill>
              </a:rPr>
              <a:t>Harmonic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B050"/>
                </a:solidFill>
              </a:rPr>
              <a:t>Basel</a:t>
            </a:r>
            <a:r>
              <a:rPr lang="en-US" sz="2400" dirty="0"/>
              <a:t> Series</a:t>
            </a:r>
          </a:p>
          <a:p>
            <a:r>
              <a:rPr lang="en-US" sz="2400" dirty="0"/>
              <a:t>Numerically </a:t>
            </a:r>
            <a:r>
              <a:rPr lang="en-US" sz="2400" i="1" dirty="0"/>
              <a:t>estimate</a:t>
            </a:r>
            <a:r>
              <a:rPr lang="en-US" sz="2400" dirty="0"/>
              <a:t> the </a:t>
            </a:r>
            <a:r>
              <a:rPr lang="en-US" sz="2400" b="1" dirty="0"/>
              <a:t>Leibniz</a:t>
            </a:r>
            <a:r>
              <a:rPr lang="en-US" sz="2400" dirty="0"/>
              <a:t> and </a:t>
            </a:r>
            <a:r>
              <a:rPr lang="en-US" sz="2400" b="1" dirty="0"/>
              <a:t>Logarithmic</a:t>
            </a:r>
            <a:r>
              <a:rPr lang="en-US" sz="2400" dirty="0"/>
              <a:t> Series</a:t>
            </a:r>
          </a:p>
          <a:p>
            <a:r>
              <a:rPr lang="en-US" sz="2400" dirty="0"/>
              <a:t>Develop the functional equation for </a:t>
            </a:r>
            <a:r>
              <a:rPr lang="en-US" sz="2400" b="1" dirty="0">
                <a:solidFill>
                  <a:srgbClr val="FF0000"/>
                </a:solidFill>
              </a:rPr>
              <a:t>Gaussian Summation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05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03 </a:t>
            </a:r>
            <a:r>
              <a:rPr lang="en-US" sz="3200" dirty="0">
                <a:latin typeface="+mn-lt"/>
              </a:rPr>
              <a:t>– Part </a:t>
            </a:r>
            <a:r>
              <a:rPr lang="en-US" sz="3200" b="1" dirty="0">
                <a:latin typeface="+mn-lt"/>
              </a:rPr>
              <a:t>1 of 4 </a:t>
            </a:r>
            <a:r>
              <a:rPr lang="en-US" sz="3200" dirty="0">
                <a:latin typeface="+mn-lt"/>
              </a:rPr>
              <a:t>–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Python’s </a:t>
            </a:r>
            <a:r>
              <a:rPr lang="en-US" sz="2400" b="1" dirty="0"/>
              <a:t>Built-in</a:t>
            </a:r>
            <a:r>
              <a:rPr lang="en-US" sz="2400" dirty="0"/>
              <a:t> 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rules for declaring </a:t>
            </a:r>
            <a:r>
              <a:rPr lang="en-US" sz="2400" b="1" dirty="0">
                <a:solidFill>
                  <a:srgbClr val="00B050"/>
                </a:solidFill>
              </a:rPr>
              <a:t>identifiers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Declare variables and use built-in data </a:t>
            </a:r>
            <a:r>
              <a:rPr lang="en-US" sz="2400" b="1" dirty="0">
                <a:solidFill>
                  <a:srgbClr val="0070C0"/>
                </a:solidFill>
              </a:rPr>
              <a:t>types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mathematical </a:t>
            </a:r>
            <a:r>
              <a:rPr lang="en-US" sz="2400" b="1" dirty="0"/>
              <a:t>operators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precedence</a:t>
            </a:r>
            <a:r>
              <a:rPr lang="en-US" sz="2400" dirty="0"/>
              <a:t>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Display the values of </a:t>
            </a:r>
            <a:r>
              <a:rPr lang="en-US" sz="2400" b="1" dirty="0"/>
              <a:t>variables</a:t>
            </a:r>
            <a:r>
              <a:rPr lang="en-US" sz="2400" dirty="0"/>
              <a:t> in the output terminal using </a:t>
            </a:r>
            <a:r>
              <a:rPr lang="en-US" sz="2400" b="1" dirty="0">
                <a:solidFill>
                  <a:srgbClr val="7030A0"/>
                </a:solidFill>
              </a:rPr>
              <a:t>formatted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PEP 8 </a:t>
            </a:r>
            <a:r>
              <a:rPr lang="en-US" sz="3200" dirty="0">
                <a:latin typeface="+mn-lt"/>
              </a:rPr>
              <a:t>– Style Guide for Python Code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28FBA-9A18-C43F-0200-822C69EF5FA4}"/>
              </a:ext>
            </a:extLst>
          </p:cNvPr>
          <p:cNvSpPr txBox="1"/>
          <p:nvPr/>
        </p:nvSpPr>
        <p:spPr>
          <a:xfrm>
            <a:off x="2682303" y="1402598"/>
            <a:ext cx="377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https://peps.python.org/pep-0008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092EA-7931-F912-95BF-9BDA3BCE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09" y="2062324"/>
            <a:ext cx="7004982" cy="42127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2D1C34-BA5C-8DF0-EA18-91727EDF738C}"/>
              </a:ext>
            </a:extLst>
          </p:cNvPr>
          <p:cNvSpPr/>
          <p:nvPr/>
        </p:nvSpPr>
        <p:spPr>
          <a:xfrm>
            <a:off x="3200401" y="5021705"/>
            <a:ext cx="4083844" cy="1648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79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75ABEB-DF72-A729-25B7-225C2254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70" y="1897287"/>
            <a:ext cx="7225259" cy="46815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Black</a:t>
            </a:r>
            <a:r>
              <a:rPr lang="en-US" sz="3200" dirty="0">
                <a:latin typeface="+mn-lt"/>
              </a:rPr>
              <a:t> Formatter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28FBA-9A18-C43F-0200-822C69EF5FA4}"/>
              </a:ext>
            </a:extLst>
          </p:cNvPr>
          <p:cNvSpPr txBox="1"/>
          <p:nvPr/>
        </p:nvSpPr>
        <p:spPr>
          <a:xfrm>
            <a:off x="2973674" y="1402598"/>
            <a:ext cx="3196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https://github.com/psf/black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8E6D21-0922-B1D6-3F20-C56734F729BB}"/>
              </a:ext>
            </a:extLst>
          </p:cNvPr>
          <p:cNvSpPr/>
          <p:nvPr/>
        </p:nvSpPr>
        <p:spPr>
          <a:xfrm>
            <a:off x="2870617" y="3918588"/>
            <a:ext cx="3507698" cy="323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37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590FAD-738C-0C94-D11D-559440D47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00" y="1897177"/>
            <a:ext cx="7526799" cy="43964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Ruff</a:t>
            </a:r>
            <a:r>
              <a:rPr lang="en-US" sz="3200" dirty="0">
                <a:latin typeface="+mn-lt"/>
              </a:rPr>
              <a:t> Formatter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28FBA-9A18-C43F-0200-822C69EF5FA4}"/>
              </a:ext>
            </a:extLst>
          </p:cNvPr>
          <p:cNvSpPr txBox="1"/>
          <p:nvPr/>
        </p:nvSpPr>
        <p:spPr>
          <a:xfrm>
            <a:off x="2661955" y="1402598"/>
            <a:ext cx="3820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https://docs.astral.sh/ruff/formatter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10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VS Code </a:t>
            </a:r>
            <a:r>
              <a:rPr lang="en-US" sz="3200" b="1" dirty="0">
                <a:latin typeface="+mn-lt"/>
              </a:rPr>
              <a:t>Workspace</a:t>
            </a:r>
            <a:r>
              <a:rPr lang="en-US" sz="3200" dirty="0">
                <a:latin typeface="+mn-lt"/>
              </a:rPr>
              <a:t> Settings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C60ED3-B199-F55F-EA1C-04847D8F2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09" y="1434707"/>
            <a:ext cx="7564582" cy="50029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8E15B6-FA60-9C6E-AC34-C74B915B7637}"/>
              </a:ext>
            </a:extLst>
          </p:cNvPr>
          <p:cNvSpPr/>
          <p:nvPr/>
        </p:nvSpPr>
        <p:spPr>
          <a:xfrm>
            <a:off x="1148668" y="6000278"/>
            <a:ext cx="1307365" cy="219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E27E6B-0F95-4553-EAF9-A11064DB7481}"/>
              </a:ext>
            </a:extLst>
          </p:cNvPr>
          <p:cNvSpPr/>
          <p:nvPr/>
        </p:nvSpPr>
        <p:spPr>
          <a:xfrm>
            <a:off x="4218079" y="3954583"/>
            <a:ext cx="3316275" cy="556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9D1EE8-098E-28C8-58E6-2C4095ED51D6}"/>
              </a:ext>
            </a:extLst>
          </p:cNvPr>
          <p:cNvSpPr/>
          <p:nvPr/>
        </p:nvSpPr>
        <p:spPr>
          <a:xfrm>
            <a:off x="3932172" y="2989630"/>
            <a:ext cx="1176378" cy="214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73E9BD5-AFF8-4FCA-7358-4218C8511A93}"/>
              </a:ext>
            </a:extLst>
          </p:cNvPr>
          <p:cNvCxnSpPr>
            <a:stCxn id="6" idx="3"/>
            <a:endCxn id="9" idx="0"/>
          </p:cNvCxnSpPr>
          <p:nvPr/>
        </p:nvCxnSpPr>
        <p:spPr>
          <a:xfrm flipV="1">
            <a:off x="2456033" y="2989630"/>
            <a:ext cx="2064328" cy="3120225"/>
          </a:xfrm>
          <a:prstGeom prst="bentConnector4">
            <a:avLst>
              <a:gd name="adj1" fmla="val 35753"/>
              <a:gd name="adj2" fmla="val 10732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F8D3BB2-311E-5054-BB20-7FDE0207BCE8}"/>
              </a:ext>
            </a:extLst>
          </p:cNvPr>
          <p:cNvCxnSpPr>
            <a:cxnSpLocks/>
            <a:stCxn id="9" idx="1"/>
            <a:endCxn id="7" idx="1"/>
          </p:cNvCxnSpPr>
          <p:nvPr/>
        </p:nvCxnSpPr>
        <p:spPr>
          <a:xfrm rot="10800000" flipH="1" flipV="1">
            <a:off x="3932171" y="3096904"/>
            <a:ext cx="285907" cy="1136159"/>
          </a:xfrm>
          <a:prstGeom prst="bentConnector3">
            <a:avLst>
              <a:gd name="adj1" fmla="val -7995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471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Adding </a:t>
            </a:r>
            <a:r>
              <a:rPr lang="en-US" sz="3200" b="1" dirty="0">
                <a:latin typeface="+mn-lt"/>
              </a:rPr>
              <a:t>Packages</a:t>
            </a:r>
            <a:r>
              <a:rPr lang="en-US" sz="3200" dirty="0">
                <a:latin typeface="+mn-lt"/>
              </a:rPr>
              <a:t> to a Virtual Environment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A873C-C7A6-757D-FA8A-4DF0ED966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714" y="2247329"/>
            <a:ext cx="5228571" cy="3552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45511-DF9A-C9B1-5181-581CA8E5EC6D}"/>
              </a:ext>
            </a:extLst>
          </p:cNvPr>
          <p:cNvSpPr txBox="1"/>
          <p:nvPr/>
        </p:nvSpPr>
        <p:spPr>
          <a:xfrm>
            <a:off x="2486261" y="1496291"/>
            <a:ext cx="417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From Session 02 - Phase 2 Installer Scripts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6EB1C0-E370-6256-42F9-67C9E84F05AE}"/>
              </a:ext>
            </a:extLst>
          </p:cNvPr>
          <p:cNvGrpSpPr/>
          <p:nvPr/>
        </p:nvGrpSpPr>
        <p:grpSpPr>
          <a:xfrm>
            <a:off x="6215966" y="3183878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452C22-7549-B3A8-4344-F9192D5CB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DE5CE6-CE6C-C7A5-6531-F778339F93B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045C19-D37B-8B25-7CF0-D664FDC2DF67}"/>
              </a:ext>
            </a:extLst>
          </p:cNvPr>
          <p:cNvGrpSpPr/>
          <p:nvPr/>
        </p:nvGrpSpPr>
        <p:grpSpPr>
          <a:xfrm>
            <a:off x="4765017" y="3421595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13A0852-0599-B34F-8AD7-6771D4BF27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43C272-26B4-6E06-5071-85652C0F9D8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8FD73C-2B5D-0559-F50E-4A4746F08341}"/>
              </a:ext>
            </a:extLst>
          </p:cNvPr>
          <p:cNvGrpSpPr/>
          <p:nvPr/>
        </p:nvGrpSpPr>
        <p:grpSpPr>
          <a:xfrm>
            <a:off x="4468426" y="3886758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0ED103-DF6F-4825-D260-3CE5AA5E37A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B3E520E-5364-52E3-C0FC-87D2F5AB9D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42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5A196F-EF44-6C48-5841-CECC5097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71" y="1890646"/>
            <a:ext cx="7225259" cy="46881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Extending Python via the </a:t>
            </a:r>
            <a:r>
              <a:rPr lang="en-US" sz="3200" b="1" dirty="0">
                <a:latin typeface="+mn-lt"/>
              </a:rPr>
              <a:t>numpy</a:t>
            </a:r>
            <a:r>
              <a:rPr lang="en-US" sz="3200" dirty="0">
                <a:latin typeface="+mn-lt"/>
              </a:rPr>
              <a:t> Package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28FBA-9A18-C43F-0200-822C69EF5FA4}"/>
              </a:ext>
            </a:extLst>
          </p:cNvPr>
          <p:cNvSpPr txBox="1"/>
          <p:nvPr/>
        </p:nvSpPr>
        <p:spPr>
          <a:xfrm>
            <a:off x="3354049" y="1402598"/>
            <a:ext cx="243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https://numpy.org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8E6D21-0922-B1D6-3F20-C56734F729BB}"/>
              </a:ext>
            </a:extLst>
          </p:cNvPr>
          <p:cNvSpPr/>
          <p:nvPr/>
        </p:nvSpPr>
        <p:spPr>
          <a:xfrm>
            <a:off x="4796853" y="2338465"/>
            <a:ext cx="2893101" cy="209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BA338-F2D0-863F-CC78-C5E262734130}"/>
              </a:ext>
            </a:extLst>
          </p:cNvPr>
          <p:cNvSpPr/>
          <p:nvPr/>
        </p:nvSpPr>
        <p:spPr>
          <a:xfrm>
            <a:off x="1156742" y="3843636"/>
            <a:ext cx="1803816" cy="209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03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Numpy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</a:t>
            </a:r>
            <a:r>
              <a:rPr lang="en-US" sz="2400" b="1" dirty="0"/>
              <a:t>array</a:t>
            </a:r>
            <a:r>
              <a:rPr lang="en-US" sz="2400" dirty="0"/>
              <a:t> is a set of </a:t>
            </a:r>
            <a:r>
              <a:rPr lang="en-US" sz="2400" i="1" dirty="0"/>
              <a:t>elements</a:t>
            </a:r>
            <a:r>
              <a:rPr lang="en-US" sz="2400" dirty="0"/>
              <a:t> having all the same </a:t>
            </a:r>
            <a:r>
              <a:rPr lang="en-US" sz="2400" b="1" dirty="0">
                <a:solidFill>
                  <a:srgbClr val="7030A0"/>
                </a:solidFill>
              </a:rPr>
              <a:t>type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individual element in an array is accessed by using its </a:t>
            </a:r>
            <a:r>
              <a:rPr lang="en-US" sz="2400" b="1" dirty="0"/>
              <a:t>index number </a:t>
            </a:r>
            <a:r>
              <a:rPr lang="en-US" sz="2400" dirty="0"/>
              <a:t>within square </a:t>
            </a:r>
            <a:r>
              <a:rPr lang="en-US" sz="2400" b="1" dirty="0"/>
              <a:t>[]</a:t>
            </a:r>
            <a:r>
              <a:rPr lang="en-US" sz="2400" dirty="0"/>
              <a:t> brackets</a:t>
            </a:r>
            <a:endParaRPr lang="en-US" sz="2400" b="1" dirty="0">
              <a:solidFill>
                <a:srgbClr val="00B05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Every element has a unique index number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No two elements share the exact same index number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solidFill>
                  <a:srgbClr val="FF0000"/>
                </a:solidFill>
              </a:rPr>
              <a:t>The first element has an index = 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function </a:t>
            </a:r>
            <a:r>
              <a:rPr lang="en-US" sz="2400" b="1" dirty="0">
                <a:solidFill>
                  <a:srgbClr val="0070C0"/>
                </a:solidFill>
              </a:rPr>
              <a:t>size()</a:t>
            </a:r>
            <a:r>
              <a:rPr lang="en-US" sz="2400" dirty="0"/>
              <a:t> returns the </a:t>
            </a:r>
            <a:r>
              <a:rPr lang="en-US" sz="2400" i="1" dirty="0"/>
              <a:t>length</a:t>
            </a:r>
            <a:r>
              <a:rPr lang="en-US" sz="2400" dirty="0"/>
              <a:t> of an array, which is the number of elements in the array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Why is the </a:t>
            </a:r>
            <a:r>
              <a:rPr lang="en-US" sz="2400" i="1" dirty="0"/>
              <a:t>last</a:t>
            </a:r>
            <a:r>
              <a:rPr lang="en-US" sz="2400" dirty="0"/>
              <a:t> element in an array at </a:t>
            </a:r>
            <a:r>
              <a:rPr lang="en-US" sz="2400" b="1" dirty="0"/>
              <a:t>[</a:t>
            </a:r>
            <a:r>
              <a:rPr lang="en-US" sz="2400" dirty="0">
                <a:solidFill>
                  <a:srgbClr val="0070C0"/>
                </a:solidFill>
              </a:rPr>
              <a:t>size()</a:t>
            </a:r>
            <a:r>
              <a:rPr lang="en-US" sz="2400" dirty="0"/>
              <a:t> – 1</a:t>
            </a:r>
            <a:r>
              <a:rPr lang="en-US" sz="2400" b="1" dirty="0"/>
              <a:t>]</a:t>
            </a:r>
            <a:r>
              <a:rPr lang="en-US" sz="2400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0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Index</a:t>
            </a:r>
            <a:r>
              <a:rPr lang="en-US" sz="3200" dirty="0">
                <a:latin typeface="+mn-lt"/>
              </a:rPr>
              <a:t> Number versus Element </a:t>
            </a:r>
            <a:r>
              <a:rPr lang="en-US" sz="3200" b="1" dirty="0">
                <a:latin typeface="+mn-lt"/>
              </a:rPr>
              <a:t>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64" y="1738986"/>
            <a:ext cx="3693871" cy="2480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1E98A0-61EA-EFD8-3FB3-B7A89CE3D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26" y="2605190"/>
            <a:ext cx="3162569" cy="3229325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00EF04C-1274-1D04-1848-41B05DFC20B1}"/>
              </a:ext>
            </a:extLst>
          </p:cNvPr>
          <p:cNvSpPr/>
          <p:nvPr/>
        </p:nvSpPr>
        <p:spPr>
          <a:xfrm>
            <a:off x="3320321" y="4569163"/>
            <a:ext cx="1827532" cy="582107"/>
          </a:xfrm>
          <a:prstGeom prst="wedgeRoundRectCallout">
            <a:avLst>
              <a:gd name="adj1" fmla="val 117952"/>
              <a:gd name="adj2" fmla="val -184715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array_name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878728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3701073" cy="244939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farmer needs a fence 100m long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He wants 2m between each fence post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many posts does he need?</a:t>
            </a: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Bane of All Programmers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596" y="1802199"/>
            <a:ext cx="3466759" cy="26000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88" y="4507280"/>
            <a:ext cx="8600000" cy="1895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82119" y="1542773"/>
            <a:ext cx="4979763" cy="333757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This problem is why we all agree to always use ZERO as the </a:t>
            </a:r>
            <a:r>
              <a:rPr lang="en-US" sz="2800" b="1" i="1" dirty="0">
                <a:solidFill>
                  <a:schemeClr val="tx1"/>
                </a:solidFill>
              </a:rPr>
              <a:t>first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u="sng" dirty="0">
                <a:solidFill>
                  <a:schemeClr val="tx1"/>
                </a:solidFill>
              </a:rPr>
              <a:t>index</a:t>
            </a:r>
            <a:r>
              <a:rPr lang="en-US" sz="2800" b="1" dirty="0">
                <a:solidFill>
                  <a:schemeClr val="tx1"/>
                </a:solidFill>
              </a:rPr>
              <a:t> value in an array.</a:t>
            </a: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Remember…</a:t>
            </a:r>
          </a:p>
          <a:p>
            <a:pPr algn="ctr"/>
            <a:r>
              <a:rPr lang="en-US" sz="2800" b="1" dirty="0">
                <a:solidFill>
                  <a:srgbClr val="00B050"/>
                </a:solidFill>
              </a:rPr>
              <a:t>ZERO is a THING!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95600" y="5951220"/>
            <a:ext cx="5120640" cy="172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3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Create a </a:t>
            </a:r>
            <a:r>
              <a:rPr lang="en-US" sz="3200" b="1" dirty="0">
                <a:latin typeface="+mn-lt"/>
              </a:rPr>
              <a:t>Numpy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Array</a:t>
            </a:r>
            <a:r>
              <a:rPr lang="en-US" sz="3200" dirty="0">
                <a:latin typeface="+mn-lt"/>
              </a:rPr>
              <a:t> from a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Range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05ED3BD-FDAE-2887-2058-323DF12E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074" y="3779274"/>
            <a:ext cx="5825576" cy="25016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EC2514-7C57-DE66-51BB-AD4E62C08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44"/>
          <a:stretch/>
        </p:blipFill>
        <p:spPr>
          <a:xfrm>
            <a:off x="2765334" y="1566412"/>
            <a:ext cx="3613333" cy="18665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F70808-80BC-5012-F4AB-16C44D646C40}"/>
              </a:ext>
            </a:extLst>
          </p:cNvPr>
          <p:cNvSpPr txBox="1"/>
          <p:nvPr/>
        </p:nvSpPr>
        <p:spPr>
          <a:xfrm>
            <a:off x="351020" y="1761044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Creates a "street" of </a:t>
            </a:r>
            <a:r>
              <a:rPr lang="en-US" i="1" dirty="0">
                <a:solidFill>
                  <a:srgbClr val="7030A0"/>
                </a:solidFill>
              </a:rPr>
              <a:t>mailboxes</a:t>
            </a:r>
            <a:r>
              <a:rPr lang="en-US" dirty="0">
                <a:solidFill>
                  <a:srgbClr val="7030A0"/>
                </a:solidFill>
              </a:rPr>
              <a:t> where the </a:t>
            </a:r>
            <a:r>
              <a:rPr lang="en-US" b="1" dirty="0">
                <a:solidFill>
                  <a:srgbClr val="7030A0"/>
                </a:solidFill>
              </a:rPr>
              <a:t>value</a:t>
            </a:r>
            <a:r>
              <a:rPr lang="en-US" dirty="0">
                <a:solidFill>
                  <a:srgbClr val="7030A0"/>
                </a:solidFill>
              </a:rPr>
              <a:t> inside each mailbox follows the requested </a:t>
            </a:r>
            <a:r>
              <a:rPr lang="en-US" b="1" dirty="0">
                <a:solidFill>
                  <a:srgbClr val="7030A0"/>
                </a:solidFill>
              </a:rPr>
              <a:t>range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1C0696-5D91-A6C8-8A0D-D782EA7627BD}"/>
              </a:ext>
            </a:extLst>
          </p:cNvPr>
          <p:cNvSpPr txBox="1"/>
          <p:nvPr/>
        </p:nvSpPr>
        <p:spPr>
          <a:xfrm>
            <a:off x="6128748" y="1761044"/>
            <a:ext cx="2770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i="1" dirty="0">
                <a:solidFill>
                  <a:srgbClr val="7030A0"/>
                </a:solidFill>
              </a:rPr>
              <a:t>default values </a:t>
            </a:r>
            <a:r>
              <a:rPr lang="en-US" dirty="0">
                <a:solidFill>
                  <a:srgbClr val="7030A0"/>
                </a:solidFill>
              </a:rPr>
              <a:t>are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= </a:t>
            </a:r>
            <a:r>
              <a:rPr lang="en-US" b="1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step = 1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 The stop value is </a:t>
            </a:r>
            <a:r>
              <a:rPr lang="en-US" u="sng" dirty="0">
                <a:solidFill>
                  <a:srgbClr val="7030A0"/>
                </a:solidFill>
              </a:rPr>
              <a:t>exclusive</a:t>
            </a:r>
            <a:endParaRPr lang="en-US" b="1" u="sng" dirty="0">
              <a:solidFill>
                <a:srgbClr val="7030A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2F8190-8CD4-8C44-5496-70F39B63E23D}"/>
              </a:ext>
            </a:extLst>
          </p:cNvPr>
          <p:cNvSpPr/>
          <p:nvPr/>
        </p:nvSpPr>
        <p:spPr>
          <a:xfrm>
            <a:off x="3822493" y="1650206"/>
            <a:ext cx="1499016" cy="3012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7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7C4-7DE6-4E7A-C6B2-5ABB65AA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Python Tutorial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FDF3A-2C6D-91EB-88A5-0196BBE6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C52617-02CD-1191-3306-FCC4E3F3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01" y="1993051"/>
            <a:ext cx="8386997" cy="37829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F2CDAF-837D-4635-542D-28702E1CFE86}"/>
              </a:ext>
            </a:extLst>
          </p:cNvPr>
          <p:cNvSpPr txBox="1"/>
          <p:nvPr/>
        </p:nvSpPr>
        <p:spPr>
          <a:xfrm>
            <a:off x="2746948" y="1424066"/>
            <a:ext cx="365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https://docs.python.org/3/tutorial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4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Create a </a:t>
            </a:r>
            <a:r>
              <a:rPr lang="en-US" sz="3200" b="1" dirty="0">
                <a:latin typeface="+mn-lt"/>
              </a:rPr>
              <a:t>Numpy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Array</a:t>
            </a:r>
            <a:r>
              <a:rPr lang="en-US" sz="3200" dirty="0">
                <a:latin typeface="+mn-lt"/>
              </a:rPr>
              <a:t> from a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Range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08720-A6B1-BFCA-8398-62C577BDA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603" y="1515808"/>
            <a:ext cx="4816793" cy="25077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58B6EF-268C-3D76-5F04-9CBE0FBECB3D}"/>
              </a:ext>
            </a:extLst>
          </p:cNvPr>
          <p:cNvSpPr/>
          <p:nvPr/>
        </p:nvSpPr>
        <p:spPr>
          <a:xfrm>
            <a:off x="1903751" y="2196059"/>
            <a:ext cx="5076645" cy="17538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7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Create a </a:t>
            </a:r>
            <a:r>
              <a:rPr lang="en-US" sz="3200" b="1" dirty="0">
                <a:latin typeface="+mn-lt"/>
              </a:rPr>
              <a:t>Numpy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Array</a:t>
            </a:r>
            <a:r>
              <a:rPr lang="en-US" sz="3200" dirty="0">
                <a:latin typeface="+mn-lt"/>
              </a:rPr>
              <a:t> from a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Range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08720-A6B1-BFCA-8398-62C577BDA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603" y="1515808"/>
            <a:ext cx="4816793" cy="2507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D7392-6887-17B6-1B55-F995BEACB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603" y="4315094"/>
            <a:ext cx="4816793" cy="1828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3017C7-4284-E15A-280C-0BC198DFB27F}"/>
              </a:ext>
            </a:extLst>
          </p:cNvPr>
          <p:cNvSpPr/>
          <p:nvPr/>
        </p:nvSpPr>
        <p:spPr>
          <a:xfrm>
            <a:off x="2163603" y="4967627"/>
            <a:ext cx="5076645" cy="17538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CF156B-E027-2C0A-8348-21998CD8B29F}"/>
              </a:ext>
            </a:extLst>
          </p:cNvPr>
          <p:cNvSpPr/>
          <p:nvPr/>
        </p:nvSpPr>
        <p:spPr>
          <a:xfrm>
            <a:off x="6457950" y="5833309"/>
            <a:ext cx="340089" cy="310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2583C5-3F9D-6841-EEAB-CFC645B6ABB8}"/>
              </a:ext>
            </a:extLst>
          </p:cNvPr>
          <p:cNvSpPr/>
          <p:nvPr/>
        </p:nvSpPr>
        <p:spPr>
          <a:xfrm>
            <a:off x="6448426" y="4940447"/>
            <a:ext cx="340089" cy="310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0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Numpy </a:t>
            </a:r>
            <a:r>
              <a:rPr lang="en-US" sz="3200" b="1" dirty="0">
                <a:latin typeface="+mn-lt"/>
              </a:rPr>
              <a:t>Vectorized</a:t>
            </a:r>
            <a:r>
              <a:rPr lang="en-US" sz="3200" dirty="0">
                <a:latin typeface="+mn-lt"/>
              </a:rPr>
              <a:t>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C756A6-0F5C-A849-A5B8-6A4442644E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254"/>
          <a:stretch/>
        </p:blipFill>
        <p:spPr>
          <a:xfrm>
            <a:off x="1566472" y="2013970"/>
            <a:ext cx="6011056" cy="308810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C086B24-8BBA-444C-EE12-F47263027E6D}"/>
              </a:ext>
            </a:extLst>
          </p:cNvPr>
          <p:cNvGrpSpPr/>
          <p:nvPr/>
        </p:nvGrpSpPr>
        <p:grpSpPr>
          <a:xfrm>
            <a:off x="617642" y="2593298"/>
            <a:ext cx="442210" cy="2233706"/>
            <a:chOff x="617642" y="2593298"/>
            <a:chExt cx="442210" cy="22337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70F5EC-F851-8C89-2CAA-B1D4711C3E6C}"/>
                </a:ext>
              </a:extLst>
            </p:cNvPr>
            <p:cNvSpPr txBox="1"/>
            <p:nvPr/>
          </p:nvSpPr>
          <p:spPr>
            <a:xfrm>
              <a:off x="617642" y="2593298"/>
              <a:ext cx="442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D9512B-0411-4FAF-6C42-4BD4DF58410F}"/>
                </a:ext>
              </a:extLst>
            </p:cNvPr>
            <p:cNvSpPr txBox="1"/>
            <p:nvPr/>
          </p:nvSpPr>
          <p:spPr>
            <a:xfrm>
              <a:off x="617642" y="3135738"/>
              <a:ext cx="442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*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756C5D-6C6B-A1A4-365C-759C3CC77A6B}"/>
                </a:ext>
              </a:extLst>
            </p:cNvPr>
            <p:cNvSpPr txBox="1"/>
            <p:nvPr/>
          </p:nvSpPr>
          <p:spPr>
            <a:xfrm>
              <a:off x="617642" y="3526038"/>
              <a:ext cx="442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BE3644-368B-D9BA-520D-8C287DAD2317}"/>
                </a:ext>
              </a:extLst>
            </p:cNvPr>
            <p:cNvSpPr txBox="1"/>
            <p:nvPr/>
          </p:nvSpPr>
          <p:spPr>
            <a:xfrm>
              <a:off x="617642" y="4457672"/>
              <a:ext cx="442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5AED15-2F3D-8B4A-99DC-B72B10381028}"/>
              </a:ext>
            </a:extLst>
          </p:cNvPr>
          <p:cNvGrpSpPr/>
          <p:nvPr/>
        </p:nvGrpSpPr>
        <p:grpSpPr>
          <a:xfrm>
            <a:off x="6877674" y="2600793"/>
            <a:ext cx="1217952" cy="2226211"/>
            <a:chOff x="6877674" y="2600793"/>
            <a:chExt cx="1217952" cy="22262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DAEA7F-F6A1-0339-BEEE-E2E9F26F2D35}"/>
                </a:ext>
              </a:extLst>
            </p:cNvPr>
            <p:cNvSpPr txBox="1"/>
            <p:nvPr/>
          </p:nvSpPr>
          <p:spPr>
            <a:xfrm>
              <a:off x="7168109" y="2600793"/>
              <a:ext cx="637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F8A3AF-7A73-F57B-FEE5-1DF0FC9A87DC}"/>
                </a:ext>
              </a:extLst>
            </p:cNvPr>
            <p:cNvSpPr txBox="1"/>
            <p:nvPr/>
          </p:nvSpPr>
          <p:spPr>
            <a:xfrm>
              <a:off x="7168109" y="3526038"/>
              <a:ext cx="637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BD0B33-D64A-4174-686C-1BA4164A6A1F}"/>
                </a:ext>
              </a:extLst>
            </p:cNvPr>
            <p:cNvSpPr txBox="1"/>
            <p:nvPr/>
          </p:nvSpPr>
          <p:spPr>
            <a:xfrm>
              <a:off x="6877674" y="4457672"/>
              <a:ext cx="1217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a[n]*b[n]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DF9408-A5F1-187B-E025-FD615A9BE6D4}"/>
                </a:ext>
              </a:extLst>
            </p:cNvPr>
            <p:cNvSpPr txBox="1"/>
            <p:nvPr/>
          </p:nvSpPr>
          <p:spPr>
            <a:xfrm>
              <a:off x="7249150" y="3135738"/>
              <a:ext cx="442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*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10C2E5-CA54-AA87-5FEF-A2FF2CE04587}"/>
              </a:ext>
            </a:extLst>
          </p:cNvPr>
          <p:cNvSpPr txBox="1"/>
          <p:nvPr/>
        </p:nvSpPr>
        <p:spPr>
          <a:xfrm>
            <a:off x="4629502" y="5317406"/>
            <a:ext cx="3662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/>
              <a:t>vectorized</a:t>
            </a:r>
            <a:r>
              <a:rPr lang="en-US" dirty="0"/>
              <a:t> array operation applies a function to elements in </a:t>
            </a:r>
            <a:r>
              <a:rPr lang="en-US" i="1" dirty="0"/>
              <a:t>both</a:t>
            </a:r>
            <a:r>
              <a:rPr lang="en-US" dirty="0"/>
              <a:t> arrays that have the same </a:t>
            </a:r>
            <a:r>
              <a:rPr lang="en-US" u="sng" dirty="0"/>
              <a:t>index</a:t>
            </a:r>
            <a:r>
              <a:rPr lang="en-US" dirty="0"/>
              <a:t> value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299D66-D397-E7E3-B931-309DD56FF53B}"/>
              </a:ext>
            </a:extLst>
          </p:cNvPr>
          <p:cNvSpPr txBox="1"/>
          <p:nvPr/>
        </p:nvSpPr>
        <p:spPr>
          <a:xfrm>
            <a:off x="645633" y="5317406"/>
            <a:ext cx="3665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/>
              <a:t>vectorized</a:t>
            </a:r>
            <a:r>
              <a:rPr lang="en-US" dirty="0"/>
              <a:t> scalar operation applies a function to every element in a </a:t>
            </a:r>
            <a:r>
              <a:rPr lang="en-US" i="1" dirty="0"/>
              <a:t>single</a:t>
            </a:r>
            <a:r>
              <a:rPr lang="en-US" dirty="0"/>
              <a:t> array (to each individual cell)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4C2201-075A-C8FD-C592-35846E03B025}"/>
              </a:ext>
            </a:extLst>
          </p:cNvPr>
          <p:cNvSpPr/>
          <p:nvPr/>
        </p:nvSpPr>
        <p:spPr>
          <a:xfrm>
            <a:off x="3215390" y="1918741"/>
            <a:ext cx="3662284" cy="3183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2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Series (Sums)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50ECE8-DFE7-44E7-9270-B3537A93207A}"/>
                  </a:ext>
                </a:extLst>
              </p:cNvPr>
              <p:cNvSpPr/>
              <p:nvPr/>
            </p:nvSpPr>
            <p:spPr>
              <a:xfrm>
                <a:off x="1784555" y="1468581"/>
                <a:ext cx="5574890" cy="931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50ECE8-DFE7-44E7-9270-B3537A932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555" y="1468581"/>
                <a:ext cx="5574890" cy="931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90DE5C3-A6B0-DFF8-D482-72B46FE94AE0}"/>
              </a:ext>
            </a:extLst>
          </p:cNvPr>
          <p:cNvSpPr txBox="1">
            <a:spLocks/>
          </p:cNvSpPr>
          <p:nvPr/>
        </p:nvSpPr>
        <p:spPr>
          <a:xfrm>
            <a:off x="726086" y="2536007"/>
            <a:ext cx="7886700" cy="126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sum is called the </a:t>
            </a:r>
            <a:r>
              <a:rPr lang="en-US" sz="2400" b="1" dirty="0">
                <a:solidFill>
                  <a:srgbClr val="0070C0"/>
                </a:solidFill>
              </a:rPr>
              <a:t>harmonic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Does this series </a:t>
            </a:r>
            <a:r>
              <a:rPr lang="en-US" sz="2400" b="1" dirty="0">
                <a:solidFill>
                  <a:srgbClr val="00B050"/>
                </a:solidFill>
              </a:rPr>
              <a:t>converge</a:t>
            </a:r>
            <a:r>
              <a:rPr lang="en-US" sz="2400" dirty="0"/>
              <a:t> to a single value or </a:t>
            </a:r>
            <a:r>
              <a:rPr lang="en-US" sz="2400" b="1" dirty="0">
                <a:solidFill>
                  <a:srgbClr val="FF0000"/>
                </a:solidFill>
              </a:rPr>
              <a:t>diverge</a:t>
            </a:r>
            <a:r>
              <a:rPr lang="en-US" sz="2400" dirty="0"/>
              <a:t> (grow without bounds)?</a:t>
            </a:r>
          </a:p>
        </p:txBody>
      </p:sp>
    </p:spTree>
    <p:extLst>
      <p:ext uri="{BB962C8B-B14F-4D97-AF65-F5344CB8AC3E}">
        <p14:creationId xmlns:p14="http://schemas.microsoft.com/office/powerpoint/2010/main" val="346255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A4614F-6CA5-44D7-AD07-09DC5228602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The Harmonic Series Diverges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6385B50-2CC9-EBF9-84CC-418CF8C24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587"/>
          <a:stretch/>
        </p:blipFill>
        <p:spPr>
          <a:xfrm>
            <a:off x="1609662" y="2393746"/>
            <a:ext cx="5251235" cy="5668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130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A4614F-6CA5-44D7-AD07-09DC5228602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The Harmonic Series Diverges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6385B50-2CC9-EBF9-84CC-418CF8C24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51"/>
          <a:stretch/>
        </p:blipFill>
        <p:spPr>
          <a:xfrm>
            <a:off x="1609662" y="2393745"/>
            <a:ext cx="5251235" cy="10352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4976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A4614F-6CA5-44D7-AD07-09DC5228602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The Harmonic Series Diverges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6385B50-2CC9-EBF9-84CC-418CF8C24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728"/>
          <a:stretch/>
        </p:blipFill>
        <p:spPr>
          <a:xfrm>
            <a:off x="1609662" y="2393745"/>
            <a:ext cx="5251235" cy="1458727"/>
          </a:xfrm>
          <a:prstGeom prst="rect">
            <a:avLst/>
          </a:prstGeom>
          <a:ln>
            <a:noFill/>
          </a:ln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79CD987-0823-8B3A-D0DA-51D3F12BCE58}"/>
              </a:ext>
            </a:extLst>
          </p:cNvPr>
          <p:cNvCxnSpPr/>
          <p:nvPr/>
        </p:nvCxnSpPr>
        <p:spPr>
          <a:xfrm flipV="1">
            <a:off x="1027506" y="3395109"/>
            <a:ext cx="651878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79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A4614F-6CA5-44D7-AD07-09DC5228602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The Harmonic Series Diverges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6385B50-2CC9-EBF9-84CC-418CF8C24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22"/>
          <a:stretch/>
        </p:blipFill>
        <p:spPr>
          <a:xfrm>
            <a:off x="1609662" y="2393745"/>
            <a:ext cx="5251235" cy="1460712"/>
          </a:xfrm>
          <a:prstGeom prst="rect">
            <a:avLst/>
          </a:prstGeom>
          <a:ln>
            <a:noFill/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860BB5C-049F-E75E-5481-17AB5432D470}"/>
              </a:ext>
            </a:extLst>
          </p:cNvPr>
          <p:cNvSpPr/>
          <p:nvPr/>
        </p:nvSpPr>
        <p:spPr>
          <a:xfrm>
            <a:off x="3260646" y="2917519"/>
            <a:ext cx="234087" cy="980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8C21C31-A4B6-7144-530C-40BC0687C4DD}"/>
              </a:ext>
            </a:extLst>
          </p:cNvPr>
          <p:cNvSpPr/>
          <p:nvPr/>
        </p:nvSpPr>
        <p:spPr>
          <a:xfrm>
            <a:off x="4179962" y="2902873"/>
            <a:ext cx="234087" cy="980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D173E63-6034-F07D-B39A-D922BF4531D5}"/>
              </a:ext>
            </a:extLst>
          </p:cNvPr>
          <p:cNvSpPr/>
          <p:nvPr/>
        </p:nvSpPr>
        <p:spPr>
          <a:xfrm>
            <a:off x="4564243" y="2888552"/>
            <a:ext cx="234087" cy="980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078C59-2B78-18FF-EC67-CF9DEE71AAAD}"/>
              </a:ext>
            </a:extLst>
          </p:cNvPr>
          <p:cNvSpPr/>
          <p:nvPr/>
        </p:nvSpPr>
        <p:spPr>
          <a:xfrm>
            <a:off x="4909551" y="2878631"/>
            <a:ext cx="234087" cy="980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91882-0577-BA2C-D6FD-A32C77479D9B}"/>
              </a:ext>
            </a:extLst>
          </p:cNvPr>
          <p:cNvCxnSpPr/>
          <p:nvPr/>
        </p:nvCxnSpPr>
        <p:spPr>
          <a:xfrm flipV="1">
            <a:off x="1027506" y="3395109"/>
            <a:ext cx="651878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95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A4614F-6CA5-44D7-AD07-09DC5228602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The Harmonic Series Diverges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6385B50-2CC9-EBF9-84CC-418CF8C24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662" y="2393745"/>
            <a:ext cx="5251235" cy="1863674"/>
          </a:xfrm>
          <a:prstGeom prst="rect">
            <a:avLst/>
          </a:prstGeom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A46FD09-C212-82B2-6A8A-8436A511A35A}"/>
              </a:ext>
            </a:extLst>
          </p:cNvPr>
          <p:cNvSpPr/>
          <p:nvPr/>
        </p:nvSpPr>
        <p:spPr>
          <a:xfrm>
            <a:off x="2048035" y="3400263"/>
            <a:ext cx="234087" cy="490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60BB5C-049F-E75E-5481-17AB5432D470}"/>
              </a:ext>
            </a:extLst>
          </p:cNvPr>
          <p:cNvSpPr/>
          <p:nvPr/>
        </p:nvSpPr>
        <p:spPr>
          <a:xfrm>
            <a:off x="3260646" y="2917519"/>
            <a:ext cx="234087" cy="980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8C21C31-A4B6-7144-530C-40BC0687C4DD}"/>
              </a:ext>
            </a:extLst>
          </p:cNvPr>
          <p:cNvSpPr/>
          <p:nvPr/>
        </p:nvSpPr>
        <p:spPr>
          <a:xfrm>
            <a:off x="4179962" y="2902873"/>
            <a:ext cx="234087" cy="980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D173E63-6034-F07D-B39A-D922BF4531D5}"/>
              </a:ext>
            </a:extLst>
          </p:cNvPr>
          <p:cNvSpPr/>
          <p:nvPr/>
        </p:nvSpPr>
        <p:spPr>
          <a:xfrm>
            <a:off x="4564243" y="2888552"/>
            <a:ext cx="234087" cy="980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078C59-2B78-18FF-EC67-CF9DEE71AAAD}"/>
              </a:ext>
            </a:extLst>
          </p:cNvPr>
          <p:cNvSpPr/>
          <p:nvPr/>
        </p:nvSpPr>
        <p:spPr>
          <a:xfrm>
            <a:off x="4909551" y="2878631"/>
            <a:ext cx="234087" cy="980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6901C85-0EFD-E9AD-62B4-A492E40B74BF}"/>
              </a:ext>
            </a:extLst>
          </p:cNvPr>
          <p:cNvSpPr/>
          <p:nvPr/>
        </p:nvSpPr>
        <p:spPr>
          <a:xfrm>
            <a:off x="3192292" y="3417231"/>
            <a:ext cx="716757" cy="441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82AC426-C505-4375-BAB2-01E5BA505505}"/>
              </a:ext>
            </a:extLst>
          </p:cNvPr>
          <p:cNvSpPr/>
          <p:nvPr/>
        </p:nvSpPr>
        <p:spPr>
          <a:xfrm>
            <a:off x="3374583" y="3854458"/>
            <a:ext cx="372541" cy="441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9EFBB2-F216-14FD-3593-1F986B2E8A48}"/>
              </a:ext>
            </a:extLst>
          </p:cNvPr>
          <p:cNvSpPr/>
          <p:nvPr/>
        </p:nvSpPr>
        <p:spPr>
          <a:xfrm>
            <a:off x="4137183" y="3427153"/>
            <a:ext cx="1453028" cy="441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9822E19-047A-1968-9669-E068DA8AD112}"/>
              </a:ext>
            </a:extLst>
          </p:cNvPr>
          <p:cNvSpPr/>
          <p:nvPr/>
        </p:nvSpPr>
        <p:spPr>
          <a:xfrm>
            <a:off x="4700374" y="3854457"/>
            <a:ext cx="372541" cy="441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F91882-0577-BA2C-D6FD-A32C77479D9B}"/>
              </a:ext>
            </a:extLst>
          </p:cNvPr>
          <p:cNvCxnSpPr/>
          <p:nvPr/>
        </p:nvCxnSpPr>
        <p:spPr>
          <a:xfrm flipV="1">
            <a:off x="1027506" y="3395109"/>
            <a:ext cx="6518787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4AFDF9E-079B-44DC-D042-CC25954688BD}"/>
              </a:ext>
            </a:extLst>
          </p:cNvPr>
          <p:cNvSpPr/>
          <p:nvPr/>
        </p:nvSpPr>
        <p:spPr>
          <a:xfrm>
            <a:off x="6412396" y="3826844"/>
            <a:ext cx="516855" cy="441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3016291-C3EB-2B40-0DDE-8884496E8795}"/>
              </a:ext>
            </a:extLst>
          </p:cNvPr>
          <p:cNvSpPr/>
          <p:nvPr/>
        </p:nvSpPr>
        <p:spPr>
          <a:xfrm>
            <a:off x="1492618" y="2293571"/>
            <a:ext cx="611520" cy="72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ular Callout 6">
            <a:extLst>
              <a:ext uri="{FF2B5EF4-FFF2-40B4-BE49-F238E27FC236}">
                <a16:creationId xmlns:a16="http://schemas.microsoft.com/office/drawing/2014/main" id="{91AF97C9-2048-6127-5006-AF18CEF64405}"/>
              </a:ext>
            </a:extLst>
          </p:cNvPr>
          <p:cNvSpPr/>
          <p:nvPr/>
        </p:nvSpPr>
        <p:spPr>
          <a:xfrm>
            <a:off x="7085750" y="4411194"/>
            <a:ext cx="1712656" cy="718958"/>
          </a:xfrm>
          <a:prstGeom prst="wedgeRoundRectCallout">
            <a:avLst>
              <a:gd name="adj1" fmla="val -50598"/>
              <a:gd name="adj2" fmla="val -83662"/>
              <a:gd name="adj3" fmla="val 16667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harmonic series diverges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A0EE1-E352-56CA-D7F1-F3388C20C1EF}"/>
              </a:ext>
            </a:extLst>
          </p:cNvPr>
          <p:cNvSpPr/>
          <p:nvPr/>
        </p:nvSpPr>
        <p:spPr>
          <a:xfrm>
            <a:off x="2603332" y="3858366"/>
            <a:ext cx="372541" cy="441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569C9F-EEC9-4A9C-DD9F-E470B885ED96}"/>
              </a:ext>
            </a:extLst>
          </p:cNvPr>
          <p:cNvGrpSpPr/>
          <p:nvPr/>
        </p:nvGrpSpPr>
        <p:grpSpPr>
          <a:xfrm>
            <a:off x="2501771" y="4839440"/>
            <a:ext cx="4140459" cy="1507832"/>
            <a:chOff x="2104138" y="4839440"/>
            <a:chExt cx="4140459" cy="15078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7EEC211-A974-330A-F5B8-D0CB74A81857}"/>
                </a:ext>
              </a:extLst>
            </p:cNvPr>
            <p:cNvSpPr txBox="1"/>
            <p:nvPr/>
          </p:nvSpPr>
          <p:spPr>
            <a:xfrm>
              <a:off x="3808590" y="5408690"/>
              <a:ext cx="24360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Nicole Oresme (c. </a:t>
              </a:r>
              <a:r>
                <a:rPr lang="en-US" b="1" dirty="0"/>
                <a:t>1360</a:t>
              </a:r>
              <a:r>
                <a:rPr lang="en-US" dirty="0"/>
                <a:t>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F28D635-EBFA-2077-A67A-6B6CAD94E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4138" y="4839440"/>
              <a:ext cx="1507832" cy="1507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40" grpId="0" animBg="1"/>
      <p:bldP spid="41" grpId="0" animBg="1"/>
      <p:bldP spid="42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8" grpId="0" animBg="1"/>
      <p:bldP spid="49" grpId="0" animBg="1"/>
      <p:bldP spid="51" grpId="0" animBg="1"/>
      <p:bldP spid="2" grpId="0" animBg="1"/>
      <p:bldP spid="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15" y="686257"/>
            <a:ext cx="7160971" cy="5485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56007" y="1964044"/>
            <a:ext cx="1916267" cy="258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44445" y="5855110"/>
            <a:ext cx="442452" cy="213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6B424C-D58D-4E4C-AF8F-BB7A5125B509}"/>
              </a:ext>
            </a:extLst>
          </p:cNvPr>
          <p:cNvSpPr/>
          <p:nvPr/>
        </p:nvSpPr>
        <p:spPr>
          <a:xfrm>
            <a:off x="6130137" y="3525926"/>
            <a:ext cx="1726387" cy="19019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9BAD1E-08D1-4885-AEDF-2B24C64CE799}"/>
              </a:ext>
            </a:extLst>
          </p:cNvPr>
          <p:cNvSpPr/>
          <p:nvPr/>
        </p:nvSpPr>
        <p:spPr>
          <a:xfrm>
            <a:off x="1124257" y="3772205"/>
            <a:ext cx="6732268" cy="46329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3C1341-57D9-4231-A5B7-5594CEC93F28}"/>
              </a:ext>
            </a:extLst>
          </p:cNvPr>
          <p:cNvCxnSpPr/>
          <p:nvPr/>
        </p:nvCxnSpPr>
        <p:spPr>
          <a:xfrm>
            <a:off x="6130137" y="3964838"/>
            <a:ext cx="1024129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219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Python’s </a:t>
            </a:r>
            <a:r>
              <a:rPr lang="en-US" sz="3200" b="1" dirty="0">
                <a:latin typeface="+mn-lt"/>
              </a:rPr>
              <a:t>Built-in</a:t>
            </a:r>
            <a:r>
              <a:rPr lang="en-US" sz="3200" dirty="0">
                <a:latin typeface="+mn-lt"/>
              </a:rPr>
              <a:t>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0817CB-D5F5-9679-E828-E1C0A430C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315" y="1786975"/>
            <a:ext cx="3861367" cy="4786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29E44F-15D4-575C-2B14-769EB783FEC8}"/>
              </a:ext>
            </a:extLst>
          </p:cNvPr>
          <p:cNvSpPr txBox="1"/>
          <p:nvPr/>
        </p:nvSpPr>
        <p:spPr>
          <a:xfrm>
            <a:off x="1966713" y="1321357"/>
            <a:ext cx="521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https://docs.python.org/3/library/functions.html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28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Series (Sums)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6086" y="5102971"/>
                <a:ext cx="7886700" cy="126450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sum is called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Basel series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Find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2400" dirty="0"/>
                  <a:t>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0,000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6086" y="5102971"/>
                <a:ext cx="7886700" cy="1264508"/>
              </a:xfrm>
              <a:blipFill>
                <a:blip r:embed="rId3"/>
                <a:stretch>
                  <a:fillRect l="-1005" t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50ECE8-DFE7-44E7-9270-B3537A93207A}"/>
                  </a:ext>
                </a:extLst>
              </p:cNvPr>
              <p:cNvSpPr/>
              <p:nvPr/>
            </p:nvSpPr>
            <p:spPr>
              <a:xfrm>
                <a:off x="1784555" y="1468581"/>
                <a:ext cx="5574890" cy="931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50ECE8-DFE7-44E7-9270-B3537A932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555" y="1468581"/>
                <a:ext cx="5574890" cy="931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73BD77-6824-A007-C99D-899DE9B808BB}"/>
                  </a:ext>
                </a:extLst>
              </p:cNvPr>
              <p:cNvSpPr/>
              <p:nvPr/>
            </p:nvSpPr>
            <p:spPr>
              <a:xfrm>
                <a:off x="1660524" y="3936404"/>
                <a:ext cx="5822953" cy="931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73BD77-6824-A007-C99D-899DE9B808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524" y="3936404"/>
                <a:ext cx="5822953" cy="9315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90DE5C3-A6B0-DFF8-D482-72B46FE94AE0}"/>
              </a:ext>
            </a:extLst>
          </p:cNvPr>
          <p:cNvSpPr txBox="1">
            <a:spLocks/>
          </p:cNvSpPr>
          <p:nvPr/>
        </p:nvSpPr>
        <p:spPr>
          <a:xfrm>
            <a:off x="726086" y="2536007"/>
            <a:ext cx="7886700" cy="126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sum is called the </a:t>
            </a:r>
            <a:r>
              <a:rPr lang="en-US" sz="2400" b="1" dirty="0">
                <a:solidFill>
                  <a:srgbClr val="0070C0"/>
                </a:solidFill>
              </a:rPr>
              <a:t>harmonic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Does this series </a:t>
            </a:r>
            <a:r>
              <a:rPr lang="en-US" sz="2400" b="1" dirty="0">
                <a:solidFill>
                  <a:srgbClr val="00B050"/>
                </a:solidFill>
              </a:rPr>
              <a:t>converge</a:t>
            </a:r>
            <a:r>
              <a:rPr lang="en-US" sz="2400" dirty="0"/>
              <a:t> to a single value or </a:t>
            </a:r>
            <a:r>
              <a:rPr lang="en-US" sz="2400" b="1" dirty="0">
                <a:solidFill>
                  <a:srgbClr val="FF0000"/>
                </a:solidFill>
              </a:rPr>
              <a:t>diverge</a:t>
            </a:r>
            <a:r>
              <a:rPr lang="en-US" sz="2400" dirty="0"/>
              <a:t> (grow without bounds)?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AE166-BE91-AA64-C3FD-33CC4A7B8060}"/>
              </a:ext>
            </a:extLst>
          </p:cNvPr>
          <p:cNvSpPr/>
          <p:nvPr/>
        </p:nvSpPr>
        <p:spPr>
          <a:xfrm>
            <a:off x="628650" y="5516380"/>
            <a:ext cx="5333843" cy="654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4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basel_series.py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B0191-9BE6-B1E4-9CA9-8B802559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803" y="1560154"/>
            <a:ext cx="3076190" cy="2876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F75BEA-151E-E0D4-A0C3-63C5239EF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918" y="4708288"/>
            <a:ext cx="4184164" cy="700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B2CD19-F30D-8BA8-D673-E3FCE496D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729" y="5559820"/>
            <a:ext cx="4100595" cy="65626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A9E84D3-EEE3-0718-A724-0BF87C1D1E84}"/>
              </a:ext>
            </a:extLst>
          </p:cNvPr>
          <p:cNvGrpSpPr/>
          <p:nvPr/>
        </p:nvGrpSpPr>
        <p:grpSpPr>
          <a:xfrm>
            <a:off x="4991729" y="1962633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9586BFC-513C-FF27-B9F3-AD1C7F7DC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56E0DE-3F92-D72B-DA79-897BC00FBBF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BFD31F-D0B4-9479-3734-F8A691FCE201}"/>
              </a:ext>
            </a:extLst>
          </p:cNvPr>
          <p:cNvGrpSpPr/>
          <p:nvPr/>
        </p:nvGrpSpPr>
        <p:grpSpPr>
          <a:xfrm>
            <a:off x="5530045" y="2423983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1483686-7FAA-D33F-FCA0-70583CDFE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CE62D9-B289-4300-0907-4E4BD0BA97B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B0B3E38-0E31-9358-704A-69D6AD660E1A}"/>
              </a:ext>
            </a:extLst>
          </p:cNvPr>
          <p:cNvGrpSpPr/>
          <p:nvPr/>
        </p:nvGrpSpPr>
        <p:grpSpPr>
          <a:xfrm>
            <a:off x="4961497" y="2874978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1C072E-FD05-A94C-CE95-AFDC6495C92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7763F63-95F0-3B25-162C-36C7F02BE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A1EE06-D147-4420-294C-D24A1C0BB25F}"/>
              </a:ext>
            </a:extLst>
          </p:cNvPr>
          <p:cNvGrpSpPr/>
          <p:nvPr/>
        </p:nvGrpSpPr>
        <p:grpSpPr>
          <a:xfrm>
            <a:off x="5459124" y="3112877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607BF4-B788-59C4-FC81-A3422E0D8B6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28569BD-C7E9-5EF3-1BFC-1F417E956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18483D-5BB6-9E74-FD6B-3020C26D6555}"/>
              </a:ext>
            </a:extLst>
          </p:cNvPr>
          <p:cNvGrpSpPr/>
          <p:nvPr/>
        </p:nvGrpSpPr>
        <p:grpSpPr>
          <a:xfrm>
            <a:off x="4919212" y="3659610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D69734-6173-362C-FEE7-981FD1D0A01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14BBD04-5477-C757-5A0A-F1324BEF2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D2749CD-E5DD-E6E9-933A-C94ADC14B13F}"/>
              </a:ext>
            </a:extLst>
          </p:cNvPr>
          <p:cNvGrpSpPr/>
          <p:nvPr/>
        </p:nvGrpSpPr>
        <p:grpSpPr>
          <a:xfrm>
            <a:off x="6091676" y="4023799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A41341B-328B-1C3C-23E2-5DF3975DA51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46F09EF-23CC-F9BD-765C-523B04FF25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basel_series.py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B0191-9BE6-B1E4-9CA9-8B802559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092" y="1690689"/>
            <a:ext cx="3076190" cy="2876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F75BEA-151E-E0D4-A0C3-63C5239EF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07" y="4838823"/>
            <a:ext cx="4184164" cy="700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B2CD19-F30D-8BA8-D673-E3FCE496D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18" y="5690355"/>
            <a:ext cx="4100595" cy="656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BBE5BC-B636-F8E2-4C23-D76E6470F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26384"/>
            <a:ext cx="3931655" cy="80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8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basel_series.py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F1117-5260-02B7-A54F-64433A8B4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993" y="2177654"/>
            <a:ext cx="3922430" cy="2687074"/>
          </a:xfrm>
          <a:prstGeom prst="rect">
            <a:avLst/>
          </a:prstGeom>
          <a:ln w="19050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915E19-8A7D-2502-EDAF-988155700244}"/>
              </a:ext>
            </a:extLst>
          </p:cNvPr>
          <p:cNvSpPr/>
          <p:nvPr/>
        </p:nvSpPr>
        <p:spPr>
          <a:xfrm>
            <a:off x="5555142" y="2316253"/>
            <a:ext cx="1265262" cy="603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500B13-BFE6-7351-2F92-CBADF3518F43}"/>
              </a:ext>
            </a:extLst>
          </p:cNvPr>
          <p:cNvGrpSpPr/>
          <p:nvPr/>
        </p:nvGrpSpPr>
        <p:grpSpPr>
          <a:xfrm>
            <a:off x="1090721" y="2379108"/>
            <a:ext cx="2057400" cy="2284165"/>
            <a:chOff x="1008275" y="4004686"/>
            <a:chExt cx="2057400" cy="228416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5A3128-24FA-42C5-53B0-CEDEB5BE5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230" y="4004686"/>
              <a:ext cx="1993491" cy="16137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9742DF-0140-08C4-46F9-3ABFE1E5B87A}"/>
                </a:ext>
              </a:extLst>
            </p:cNvPr>
            <p:cNvSpPr txBox="1"/>
            <p:nvPr/>
          </p:nvSpPr>
          <p:spPr>
            <a:xfrm>
              <a:off x="1008275" y="5673298"/>
              <a:ext cx="20574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Leonhard Euler</a:t>
              </a:r>
            </a:p>
            <a:p>
              <a:pPr algn="ctr"/>
              <a:r>
                <a:rPr lang="en-US" sz="1600" dirty="0"/>
                <a:t>(1707 – 1783)</a:t>
              </a:r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7C99ACA-9215-786F-9F9C-4868C27930AD}"/>
              </a:ext>
            </a:extLst>
          </p:cNvPr>
          <p:cNvSpPr/>
          <p:nvPr/>
        </p:nvSpPr>
        <p:spPr>
          <a:xfrm>
            <a:off x="6663128" y="3185973"/>
            <a:ext cx="1394086" cy="743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6C1A19-ACD0-83D4-0DE5-084182930A71}"/>
              </a:ext>
            </a:extLst>
          </p:cNvPr>
          <p:cNvSpPr/>
          <p:nvPr/>
        </p:nvSpPr>
        <p:spPr>
          <a:xfrm>
            <a:off x="4416356" y="3185973"/>
            <a:ext cx="1394086" cy="743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33BA02-5CBC-B56B-331A-3681D68A3F00}"/>
              </a:ext>
            </a:extLst>
          </p:cNvPr>
          <p:cNvSpPr/>
          <p:nvPr/>
        </p:nvSpPr>
        <p:spPr>
          <a:xfrm>
            <a:off x="4793686" y="4047720"/>
            <a:ext cx="2701395" cy="743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7BCF78-C7B5-DD3E-7B0F-DF8D7D22EC19}"/>
              </a:ext>
            </a:extLst>
          </p:cNvPr>
          <p:cNvGrpSpPr/>
          <p:nvPr/>
        </p:nvGrpSpPr>
        <p:grpSpPr>
          <a:xfrm>
            <a:off x="1688146" y="5174365"/>
            <a:ext cx="5456420" cy="1229386"/>
            <a:chOff x="1688146" y="5174365"/>
            <a:chExt cx="5456420" cy="12293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D80A7A-FDA2-65D7-DE1C-0DB0AA6A274B}"/>
                </a:ext>
              </a:extLst>
            </p:cNvPr>
            <p:cNvSpPr txBox="1"/>
            <p:nvPr/>
          </p:nvSpPr>
          <p:spPr>
            <a:xfrm>
              <a:off x="1688146" y="5174365"/>
              <a:ext cx="5456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288 years later, we still do not know the exact value of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07861B-3569-719E-A51F-BBD0E081698A}"/>
                    </a:ext>
                  </a:extLst>
                </p:cNvPr>
                <p:cNvSpPr txBox="1"/>
                <p:nvPr/>
              </p:nvSpPr>
              <p:spPr>
                <a:xfrm>
                  <a:off x="3884205" y="5556147"/>
                  <a:ext cx="1064302" cy="8476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1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1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</m:e>
                        </m:nary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15A3351-D540-642F-E75D-9BDFB6D8E2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205" y="5556147"/>
                  <a:ext cx="1064302" cy="8476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5500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Leibniz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Your scientist needs you to calculate the </a:t>
                </a:r>
                <a:r>
                  <a:rPr lang="en-US" sz="2400" b="1" dirty="0"/>
                  <a:t>Leibniz series </a:t>
                </a:r>
                <a:r>
                  <a:rPr lang="en-US" sz="2400" dirty="0"/>
                  <a:t>out to one million terms</a:t>
                </a:r>
              </a:p>
              <a:p>
                <a:r>
                  <a:rPr lang="en-US" sz="2400" dirty="0"/>
                  <a:t>The Leibniz series is given by the sum: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800" dirty="0"/>
              </a:p>
              <a:p>
                <a:r>
                  <a:rPr lang="en-US" sz="2400" dirty="0"/>
                  <a:t>Calculate and display the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3C2D0-D398-FD7C-AEE3-7203E76328E5}"/>
                  </a:ext>
                </a:extLst>
              </p:cNvPr>
              <p:cNvSpPr txBox="1"/>
              <p:nvPr/>
            </p:nvSpPr>
            <p:spPr>
              <a:xfrm>
                <a:off x="4115117" y="4053973"/>
                <a:ext cx="4795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E3C2D0-D398-FD7C-AEE3-7203E7632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117" y="4053973"/>
                <a:ext cx="479554" cy="215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CB3948-FD2A-39D9-927A-10E9326C84D0}"/>
                  </a:ext>
                </a:extLst>
              </p:cNvPr>
              <p:cNvSpPr txBox="1"/>
              <p:nvPr/>
            </p:nvSpPr>
            <p:spPr>
              <a:xfrm>
                <a:off x="4647253" y="3020210"/>
                <a:ext cx="4795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CB3948-FD2A-39D9-927A-10E9326C8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253" y="3020210"/>
                <a:ext cx="479554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1A7669-EBC1-0DE8-35C4-E7C6586BB106}"/>
                  </a:ext>
                </a:extLst>
              </p:cNvPr>
              <p:cNvSpPr txBox="1"/>
              <p:nvPr/>
            </p:nvSpPr>
            <p:spPr>
              <a:xfrm>
                <a:off x="5189474" y="4060138"/>
                <a:ext cx="4795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1A7669-EBC1-0DE8-35C4-E7C6586BB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74" y="4060138"/>
                <a:ext cx="479554" cy="215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1F3FCA-9258-8C48-395B-3E962F1A9AB8}"/>
                  </a:ext>
                </a:extLst>
              </p:cNvPr>
              <p:cNvSpPr txBox="1"/>
              <p:nvPr/>
            </p:nvSpPr>
            <p:spPr>
              <a:xfrm>
                <a:off x="5691699" y="3012810"/>
                <a:ext cx="4795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1F3FCA-9258-8C48-395B-3E962F1A9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699" y="3012810"/>
                <a:ext cx="479554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E19CB4-6870-BD18-61F9-E855B5841D2F}"/>
                  </a:ext>
                </a:extLst>
              </p:cNvPr>
              <p:cNvSpPr txBox="1"/>
              <p:nvPr/>
            </p:nvSpPr>
            <p:spPr>
              <a:xfrm>
                <a:off x="6218173" y="4053973"/>
                <a:ext cx="4795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E19CB4-6870-BD18-61F9-E855B5841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173" y="4053973"/>
                <a:ext cx="479554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9E0B7D-F124-E172-AAE5-8B7FC592A477}"/>
                  </a:ext>
                </a:extLst>
              </p:cNvPr>
              <p:cNvSpPr txBox="1"/>
              <p:nvPr/>
            </p:nvSpPr>
            <p:spPr>
              <a:xfrm>
                <a:off x="6803841" y="3020210"/>
                <a:ext cx="5324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9E0B7D-F124-E172-AAE5-8B7FC592A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841" y="3020210"/>
                <a:ext cx="532453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5E0DF7E-158E-9D07-E038-0567BF43543A}"/>
              </a:ext>
            </a:extLst>
          </p:cNvPr>
          <p:cNvGrpSpPr/>
          <p:nvPr/>
        </p:nvGrpSpPr>
        <p:grpSpPr>
          <a:xfrm>
            <a:off x="5429251" y="5051184"/>
            <a:ext cx="3041130" cy="1471898"/>
            <a:chOff x="5429251" y="5051184"/>
            <a:chExt cx="3041130" cy="14718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20DC41-DD7A-4C57-FFC6-399257C9B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29251" y="5051184"/>
              <a:ext cx="1190506" cy="147189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F0086F-20B1-97D6-6309-A3FD02800F7A}"/>
                </a:ext>
              </a:extLst>
            </p:cNvPr>
            <p:cNvSpPr txBox="1"/>
            <p:nvPr/>
          </p:nvSpPr>
          <p:spPr>
            <a:xfrm>
              <a:off x="6664725" y="5325468"/>
              <a:ext cx="18056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Gottfried Wilhelm Leibniz</a:t>
              </a:r>
            </a:p>
            <a:p>
              <a:pPr algn="ctr"/>
              <a:r>
                <a:rPr lang="en-US" dirty="0"/>
                <a:t>(1646-1716)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284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leibniz_formula.py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6CAC4B-EEC6-79EB-37EE-18A4F3310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428" y="1824238"/>
            <a:ext cx="4057143" cy="320952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1EFE066-ABC9-B89B-F19A-B25141C70744}"/>
              </a:ext>
            </a:extLst>
          </p:cNvPr>
          <p:cNvGrpSpPr/>
          <p:nvPr/>
        </p:nvGrpSpPr>
        <p:grpSpPr>
          <a:xfrm>
            <a:off x="5097528" y="2771002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BF7096-62C8-C4D1-613E-86E76296C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17AB37-F2BB-96DB-DF97-49E803659C5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1247197-1FFD-9207-B6C3-59A13AC16638}"/>
              </a:ext>
            </a:extLst>
          </p:cNvPr>
          <p:cNvGrpSpPr/>
          <p:nvPr/>
        </p:nvGrpSpPr>
        <p:grpSpPr>
          <a:xfrm>
            <a:off x="5598059" y="3217554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1FBF4F-08FE-28E4-3186-B9DE4415B5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2EC830-8033-7991-469D-952878A407B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9DF57F-A3DF-1442-9807-13C97527E6CA}"/>
              </a:ext>
            </a:extLst>
          </p:cNvPr>
          <p:cNvGrpSpPr/>
          <p:nvPr/>
        </p:nvGrpSpPr>
        <p:grpSpPr>
          <a:xfrm>
            <a:off x="4628988" y="3669302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696082-5CAD-3C12-C974-2C9DEA9F87E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D40F150-1179-4600-4571-046D6D9E0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435333-5007-9771-FC4A-61FAB35BF680}"/>
              </a:ext>
            </a:extLst>
          </p:cNvPr>
          <p:cNvGrpSpPr/>
          <p:nvPr/>
        </p:nvGrpSpPr>
        <p:grpSpPr>
          <a:xfrm>
            <a:off x="4636832" y="3917547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C31806-8F59-6604-27A6-E406837206A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297CF6B-059B-1D0E-E524-5D8D7B2E3E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0367CC-D43E-296B-CDB0-A5B434B727AC}"/>
              </a:ext>
            </a:extLst>
          </p:cNvPr>
          <p:cNvGrpSpPr/>
          <p:nvPr/>
        </p:nvGrpSpPr>
        <p:grpSpPr>
          <a:xfrm>
            <a:off x="5578944" y="4365571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6819FD1-A3C8-DE55-CB8B-C8D874BC1D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07C1753-4FDF-D0CA-6F51-1669426C4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3BC7F24-8A08-C1BB-760C-679DD20C048E}"/>
                  </a:ext>
                </a:extLst>
              </p:cNvPr>
              <p:cNvSpPr txBox="1"/>
              <p:nvPr/>
            </p:nvSpPr>
            <p:spPr>
              <a:xfrm>
                <a:off x="2342988" y="5388516"/>
                <a:ext cx="4572000" cy="847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=1−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3BC7F24-8A08-C1BB-760C-679DD20C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988" y="5388516"/>
                <a:ext cx="4572000" cy="84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08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leibniz_formula.py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6CAC4B-EEC6-79EB-37EE-18A4F3310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428" y="1824238"/>
            <a:ext cx="4057143" cy="3209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3BC7F24-8A08-C1BB-760C-679DD20C048E}"/>
                  </a:ext>
                </a:extLst>
              </p:cNvPr>
              <p:cNvSpPr txBox="1"/>
              <p:nvPr/>
            </p:nvSpPr>
            <p:spPr>
              <a:xfrm>
                <a:off x="1730637" y="5388516"/>
                <a:ext cx="5682727" cy="847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→4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=4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d>
                        </m:e>
                      </m:nary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3BC7F24-8A08-C1BB-760C-679DD20C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637" y="5388516"/>
                <a:ext cx="5682727" cy="84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35D2A3E-8BAC-573A-86AD-905EB1FEAE56}"/>
              </a:ext>
            </a:extLst>
          </p:cNvPr>
          <p:cNvGrpSpPr/>
          <p:nvPr/>
        </p:nvGrpSpPr>
        <p:grpSpPr>
          <a:xfrm>
            <a:off x="7351138" y="5644125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DB371DD-DFA6-C3CE-8998-1FD0E138DC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5D4E10-76BD-40CE-71AD-73B1A60898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730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Logarithmic Series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1A133249-0616-F1A5-A56F-73093504D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80654"/>
                <a:ext cx="7886700" cy="4351338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Your scientist needs you to calculate this sum: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1200"/>
                  </a:spcBef>
                </a:pPr>
                <a:r>
                  <a:rPr lang="en-US" sz="2400" dirty="0"/>
                  <a:t>Then calculate and print this value: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1A133249-0616-F1A5-A56F-73093504D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80654"/>
                <a:ext cx="7886700" cy="4351338"/>
              </a:xfrm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87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2517C0B-AB40-3CDE-71CC-E43AA5EB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97" y="1700470"/>
            <a:ext cx="3460607" cy="21908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logarithmic_series.py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EFE066-ABC9-B89B-F19A-B25141C70744}"/>
              </a:ext>
            </a:extLst>
          </p:cNvPr>
          <p:cNvGrpSpPr/>
          <p:nvPr/>
        </p:nvGrpSpPr>
        <p:grpSpPr>
          <a:xfrm>
            <a:off x="5319231" y="2307339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BF7096-62C8-C4D1-613E-86E76296C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17AB37-F2BB-96DB-DF97-49E803659C5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1247197-1FFD-9207-B6C3-59A13AC16638}"/>
              </a:ext>
            </a:extLst>
          </p:cNvPr>
          <p:cNvGrpSpPr/>
          <p:nvPr/>
        </p:nvGrpSpPr>
        <p:grpSpPr>
          <a:xfrm>
            <a:off x="5523247" y="2883958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1FBF4F-08FE-28E4-3186-B9DE4415B5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2EC830-8033-7991-469D-952878A407B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9DF57F-A3DF-1442-9807-13C97527E6CA}"/>
              </a:ext>
            </a:extLst>
          </p:cNvPr>
          <p:cNvGrpSpPr/>
          <p:nvPr/>
        </p:nvGrpSpPr>
        <p:grpSpPr>
          <a:xfrm>
            <a:off x="6234362" y="3211998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696082-5CAD-3C12-C974-2C9DEA9F87E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D40F150-1179-4600-4571-046D6D9E0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435333-5007-9771-FC4A-61FAB35BF680}"/>
              </a:ext>
            </a:extLst>
          </p:cNvPr>
          <p:cNvGrpSpPr/>
          <p:nvPr/>
        </p:nvGrpSpPr>
        <p:grpSpPr>
          <a:xfrm>
            <a:off x="5053002" y="3512244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C31806-8F59-6604-27A6-E406837206A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297CF6B-059B-1D0E-E524-5D8D7B2E3E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D8A3709-4653-4D10-8DE7-AFB676F5CDEB}"/>
              </a:ext>
            </a:extLst>
          </p:cNvPr>
          <p:cNvSpPr/>
          <p:nvPr/>
        </p:nvSpPr>
        <p:spPr>
          <a:xfrm>
            <a:off x="4637280" y="2951467"/>
            <a:ext cx="176212" cy="2606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E7611-079B-A6F1-88C6-1CE20B4E299D}"/>
                  </a:ext>
                </a:extLst>
              </p:cNvPr>
              <p:cNvSpPr txBox="1"/>
              <p:nvPr/>
            </p:nvSpPr>
            <p:spPr>
              <a:xfrm>
                <a:off x="1526597" y="4723498"/>
                <a:ext cx="5682727" cy="871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E7611-079B-A6F1-88C6-1CE20B4E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597" y="4723498"/>
                <a:ext cx="5682727" cy="871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7A2C6B-06C9-BF48-62A2-2EA35F4EE90B}"/>
                  </a:ext>
                </a:extLst>
              </p:cNvPr>
              <p:cNvSpPr txBox="1"/>
              <p:nvPr/>
            </p:nvSpPr>
            <p:spPr>
              <a:xfrm>
                <a:off x="2285396" y="5723039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7A2C6B-06C9-BF48-62A2-2EA35F4EE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396" y="5723039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764331D-D4D0-5A13-60A6-B5111F6C4630}"/>
              </a:ext>
            </a:extLst>
          </p:cNvPr>
          <p:cNvSpPr/>
          <p:nvPr/>
        </p:nvSpPr>
        <p:spPr>
          <a:xfrm>
            <a:off x="5043593" y="2951467"/>
            <a:ext cx="249553" cy="2606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5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2517C0B-AB40-3CDE-71CC-E43AA5EB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97" y="1700470"/>
            <a:ext cx="3460607" cy="21908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logarithmic_series.py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E7611-079B-A6F1-88C6-1CE20B4E299D}"/>
                  </a:ext>
                </a:extLst>
              </p:cNvPr>
              <p:cNvSpPr txBox="1"/>
              <p:nvPr/>
            </p:nvSpPr>
            <p:spPr>
              <a:xfrm>
                <a:off x="1526597" y="4723498"/>
                <a:ext cx="5682727" cy="871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E7611-079B-A6F1-88C6-1CE20B4E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597" y="4723498"/>
                <a:ext cx="5682727" cy="871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80C0AB-740A-AE75-5595-E30C8CE97768}"/>
                  </a:ext>
                </a:extLst>
              </p:cNvPr>
              <p:cNvSpPr txBox="1"/>
              <p:nvPr/>
            </p:nvSpPr>
            <p:spPr>
              <a:xfrm>
                <a:off x="2285396" y="5723039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80C0AB-740A-AE75-5595-E30C8CE97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396" y="5723039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372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Python’s </a:t>
            </a:r>
            <a:r>
              <a:rPr lang="en-US" sz="3200" b="1" dirty="0">
                <a:latin typeface="+mn-lt"/>
              </a:rPr>
              <a:t>Built-in</a:t>
            </a:r>
            <a:r>
              <a:rPr lang="en-US" sz="3200" dirty="0">
                <a:latin typeface="+mn-lt"/>
              </a:rPr>
              <a:t> Data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323228-EFD4-891C-852F-2C4EF8857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80" y="1318681"/>
            <a:ext cx="5886450" cy="51339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377A65-858E-B4BB-54DF-E03E971301CA}"/>
              </a:ext>
            </a:extLst>
          </p:cNvPr>
          <p:cNvSpPr/>
          <p:nvPr/>
        </p:nvSpPr>
        <p:spPr>
          <a:xfrm>
            <a:off x="3797980" y="3552670"/>
            <a:ext cx="1264444" cy="652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E2DDD5-943C-0F3E-B9E9-409BDECB7C8B}"/>
              </a:ext>
            </a:extLst>
          </p:cNvPr>
          <p:cNvSpPr/>
          <p:nvPr/>
        </p:nvSpPr>
        <p:spPr>
          <a:xfrm>
            <a:off x="3797980" y="4244717"/>
            <a:ext cx="1264444" cy="652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D6F855-A062-B886-BD3A-6FE336A3412F}"/>
              </a:ext>
            </a:extLst>
          </p:cNvPr>
          <p:cNvSpPr/>
          <p:nvPr/>
        </p:nvSpPr>
        <p:spPr>
          <a:xfrm>
            <a:off x="5480470" y="4239720"/>
            <a:ext cx="1264444" cy="652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E588F4-6604-655F-879E-6A66CA4CE3DC}"/>
              </a:ext>
            </a:extLst>
          </p:cNvPr>
          <p:cNvSpPr/>
          <p:nvPr/>
        </p:nvSpPr>
        <p:spPr>
          <a:xfrm>
            <a:off x="5480470" y="4928472"/>
            <a:ext cx="1264444" cy="652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BB892-C600-EEC0-8565-29719A533A51}"/>
              </a:ext>
            </a:extLst>
          </p:cNvPr>
          <p:cNvSpPr/>
          <p:nvPr/>
        </p:nvSpPr>
        <p:spPr>
          <a:xfrm>
            <a:off x="5480470" y="5624719"/>
            <a:ext cx="1264444" cy="652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50C11-28D4-6A3C-674C-2D760383C305}"/>
              </a:ext>
            </a:extLst>
          </p:cNvPr>
          <p:cNvSpPr txBox="1"/>
          <p:nvPr/>
        </p:nvSpPr>
        <p:spPr>
          <a:xfrm>
            <a:off x="487184" y="4984231"/>
            <a:ext cx="2098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 you can use </a:t>
            </a:r>
            <a:r>
              <a:rPr lang="en-US" b="1" dirty="0">
                <a:solidFill>
                  <a:srgbClr val="FF0000"/>
                </a:solidFill>
              </a:rPr>
              <a:t>enumerate()</a:t>
            </a:r>
            <a:r>
              <a:rPr lang="en-US" dirty="0">
                <a:solidFill>
                  <a:srgbClr val="FF0000"/>
                </a:solidFill>
              </a:rPr>
              <a:t> with all of these data types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3FF15C-4BBC-17B6-438B-932EC96C0D57}"/>
              </a:ext>
            </a:extLst>
          </p:cNvPr>
          <p:cNvSpPr txBox="1"/>
          <p:nvPr/>
        </p:nvSpPr>
        <p:spPr>
          <a:xfrm>
            <a:off x="6961334" y="4343423"/>
            <a:ext cx="11551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5588B"/>
                </a:solidFill>
              </a:rPr>
              <a:t>Only</a:t>
            </a:r>
          </a:p>
          <a:p>
            <a:pPr algn="ctr"/>
            <a:r>
              <a:rPr lang="en-US" dirty="0">
                <a:solidFill>
                  <a:srgbClr val="45588B"/>
                </a:solidFill>
              </a:rPr>
              <a:t>sequence types support </a:t>
            </a:r>
            <a:r>
              <a:rPr lang="en-US" b="1" dirty="0">
                <a:solidFill>
                  <a:srgbClr val="45588B"/>
                </a:solidFill>
              </a:rPr>
              <a:t>indexed [] </a:t>
            </a:r>
            <a:r>
              <a:rPr lang="en-US" dirty="0">
                <a:solidFill>
                  <a:srgbClr val="45588B"/>
                </a:solidFill>
              </a:rPr>
              <a:t>access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03EBF-2815-46DC-BC37-09583409AC28}"/>
              </a:ext>
            </a:extLst>
          </p:cNvPr>
          <p:cNvSpPr/>
          <p:nvPr/>
        </p:nvSpPr>
        <p:spPr>
          <a:xfrm>
            <a:off x="5276541" y="4137285"/>
            <a:ext cx="3013023" cy="2241029"/>
          </a:xfrm>
          <a:prstGeom prst="rect">
            <a:avLst/>
          </a:prstGeom>
          <a:noFill/>
          <a:ln w="28575">
            <a:solidFill>
              <a:srgbClr val="45588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4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275" y="985781"/>
            <a:ext cx="4098937" cy="18068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9904" y="999497"/>
            <a:ext cx="30625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Carl Friedrich Gauss</a:t>
            </a:r>
          </a:p>
          <a:p>
            <a:pPr algn="ctr"/>
            <a:r>
              <a:rPr lang="en-US" sz="2000" dirty="0"/>
              <a:t>(1777 – 1855)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81962" y="2048148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Sum the integers from 1 to 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78008" y="321818"/>
            <a:ext cx="4242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Gaussian Summation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416908" y="3183946"/>
          <a:ext cx="609600" cy="29527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594919" y="3161635"/>
          <a:ext cx="1219200" cy="17602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584" y="5142406"/>
            <a:ext cx="2146342" cy="82066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209535" y="6054811"/>
            <a:ext cx="2998573" cy="453477"/>
            <a:chOff x="4209535" y="6054811"/>
            <a:chExt cx="2998573" cy="453477"/>
          </a:xfrm>
        </p:grpSpPr>
        <p:sp>
          <p:nvSpPr>
            <p:cNvPr id="15" name="TextBox 14"/>
            <p:cNvSpPr txBox="1"/>
            <p:nvPr/>
          </p:nvSpPr>
          <p:spPr>
            <a:xfrm>
              <a:off x="4209535" y="6138956"/>
              <a:ext cx="2924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 55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4300151" y="6054811"/>
              <a:ext cx="29079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245707" y="3193240"/>
            <a:ext cx="4690273" cy="1815020"/>
            <a:chOff x="3245707" y="3193240"/>
            <a:chExt cx="4690273" cy="1815020"/>
          </a:xfrm>
        </p:grpSpPr>
        <p:sp>
          <p:nvSpPr>
            <p:cNvPr id="11" name="TextBox 10"/>
            <p:cNvSpPr txBox="1"/>
            <p:nvPr/>
          </p:nvSpPr>
          <p:spPr>
            <a:xfrm>
              <a:off x="4212477" y="3193240"/>
              <a:ext cx="37235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 = 10 </a:t>
              </a:r>
            </a:p>
            <a:p>
              <a:r>
                <a:rPr lang="en-US" dirty="0"/>
                <a:t>4 matched rows that each sum to 10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76584" y="4313506"/>
              <a:ext cx="2924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row that is = 10 / 2 = 5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76584" y="4638928"/>
              <a:ext cx="2924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row that is = n = 10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10681" y="3196281"/>
              <a:ext cx="0" cy="9885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245708" y="4493741"/>
              <a:ext cx="864973" cy="41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245707" y="4802660"/>
              <a:ext cx="864973" cy="41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>
            <a:off x="4394275" y="3788229"/>
            <a:ext cx="409954" cy="158931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595257" y="4638928"/>
            <a:ext cx="312057" cy="8619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907314" y="4921855"/>
            <a:ext cx="166915" cy="5282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29910B6-129F-4802-A1EF-C02BC39F0B76}"/>
                  </a:ext>
                </a:extLst>
              </p:cNvPr>
              <p:cNvSpPr/>
              <p:nvPr/>
            </p:nvSpPr>
            <p:spPr>
              <a:xfrm>
                <a:off x="6321026" y="5191855"/>
                <a:ext cx="1559979" cy="618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29910B6-129F-4802-A1EF-C02BC39F0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026" y="5191855"/>
                <a:ext cx="1559979" cy="618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88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193" y="1067112"/>
            <a:ext cx="1990278" cy="73136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6119" y="1248129"/>
            <a:ext cx="3155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Sum of first </a:t>
            </a:r>
            <a:r>
              <a:rPr lang="en-US" sz="2000" b="1" dirty="0"/>
              <a:t>n</a:t>
            </a:r>
          </a:p>
          <a:p>
            <a:r>
              <a:rPr lang="en-US" sz="2000" i="1" dirty="0"/>
              <a:t>natural</a:t>
            </a:r>
            <a:r>
              <a:rPr lang="en-US" sz="2000" dirty="0"/>
              <a:t> numbers: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6119" y="2161136"/>
            <a:ext cx="3155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Sum of </a:t>
            </a:r>
            <a:r>
              <a:rPr lang="en-US" sz="2000" u="sng" dirty="0"/>
              <a:t>squares</a:t>
            </a:r>
            <a:r>
              <a:rPr lang="en-US" sz="2000" dirty="0"/>
              <a:t> of first </a:t>
            </a:r>
            <a:r>
              <a:rPr lang="en-US" sz="2000" b="1" dirty="0"/>
              <a:t>n </a:t>
            </a:r>
            <a:r>
              <a:rPr lang="en-US" sz="2000" i="1" dirty="0"/>
              <a:t>natural</a:t>
            </a:r>
            <a:r>
              <a:rPr lang="en-US" sz="2000" dirty="0"/>
              <a:t> numbers: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609" y="3677530"/>
            <a:ext cx="5246491" cy="761029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021492" y="3069259"/>
          <a:ext cx="1828800" cy="324802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n^2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78008" y="321818"/>
            <a:ext cx="4242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Gaussian Summation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7086600" y="3677530"/>
            <a:ext cx="1541206" cy="761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24664" y="2605262"/>
            <a:ext cx="3543949" cy="10154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5D462-EEF0-4521-8D42-3C1F7E373AD1}"/>
              </a:ext>
            </a:extLst>
          </p:cNvPr>
          <p:cNvSpPr txBox="1"/>
          <p:nvPr/>
        </p:nvSpPr>
        <p:spPr>
          <a:xfrm>
            <a:off x="4295193" y="4735735"/>
            <a:ext cx="3827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These are functional equations - 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we can now calculate the sums</a:t>
            </a:r>
          </a:p>
          <a:p>
            <a:pPr algn="ctr"/>
            <a:r>
              <a:rPr lang="en-US" sz="2000" b="1" i="1" dirty="0">
                <a:solidFill>
                  <a:srgbClr val="7030A0"/>
                </a:solidFill>
              </a:rPr>
              <a:t>immediately</a:t>
            </a:r>
            <a:r>
              <a:rPr lang="en-US" sz="2000" b="1" dirty="0">
                <a:solidFill>
                  <a:srgbClr val="7030A0"/>
                </a:solidFill>
              </a:rPr>
              <a:t> without having to loop over every element!</a:t>
            </a:r>
          </a:p>
        </p:txBody>
      </p:sp>
    </p:spTree>
    <p:extLst>
      <p:ext uri="{BB962C8B-B14F-4D97-AF65-F5344CB8AC3E}">
        <p14:creationId xmlns:p14="http://schemas.microsoft.com/office/powerpoint/2010/main" val="235361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 animBg="1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Gaussian Summation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Your scientist needs you to demonstrate the equivalence of the Gaussian functional equation for summation versus manual term-by-term summation</a:t>
            </a:r>
          </a:p>
          <a:p>
            <a:r>
              <a:rPr lang="en-US" sz="2400" dirty="0"/>
              <a:t>Calculate the “cumulative sum” series of the first 10 natural numbers and show, term-by-term, the equivalence of these partial sums with their corresponding Gaussian summation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3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0C0D9E-C372-BAE9-E8D5-72A3F7D91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284" y="1825046"/>
            <a:ext cx="4171429" cy="4257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gauss_summation.py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EFE066-ABC9-B89B-F19A-B25141C70744}"/>
              </a:ext>
            </a:extLst>
          </p:cNvPr>
          <p:cNvGrpSpPr/>
          <p:nvPr/>
        </p:nvGrpSpPr>
        <p:grpSpPr>
          <a:xfrm>
            <a:off x="5097528" y="2771002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BF7096-62C8-C4D1-613E-86E76296C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17AB37-F2BB-96DB-DF97-49E803659C5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1247197-1FFD-9207-B6C3-59A13AC16638}"/>
              </a:ext>
            </a:extLst>
          </p:cNvPr>
          <p:cNvGrpSpPr/>
          <p:nvPr/>
        </p:nvGrpSpPr>
        <p:grpSpPr>
          <a:xfrm>
            <a:off x="3882613" y="3225236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1FBF4F-08FE-28E4-3186-B9DE4415B5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2EC830-8033-7991-469D-952878A407B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9DF57F-A3DF-1442-9807-13C97527E6CA}"/>
              </a:ext>
            </a:extLst>
          </p:cNvPr>
          <p:cNvGrpSpPr/>
          <p:nvPr/>
        </p:nvGrpSpPr>
        <p:grpSpPr>
          <a:xfrm>
            <a:off x="5427522" y="3458272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696082-5CAD-3C12-C974-2C9DEA9F87E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D40F150-1179-4600-4571-046D6D9E0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435333-5007-9771-FC4A-61FAB35BF680}"/>
              </a:ext>
            </a:extLst>
          </p:cNvPr>
          <p:cNvGrpSpPr/>
          <p:nvPr/>
        </p:nvGrpSpPr>
        <p:grpSpPr>
          <a:xfrm>
            <a:off x="4096818" y="3694184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C31806-8F59-6604-27A6-E406837206A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297CF6B-059B-1D0E-E524-5D8D7B2E3E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0367CC-D43E-296B-CDB0-A5B434B727AC}"/>
              </a:ext>
            </a:extLst>
          </p:cNvPr>
          <p:cNvGrpSpPr/>
          <p:nvPr/>
        </p:nvGrpSpPr>
        <p:grpSpPr>
          <a:xfrm>
            <a:off x="4946618" y="4139627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6819FD1-A3C8-DE55-CB8B-C8D874BC1D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07C1753-4FDF-D0CA-6F51-1669426C4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2B30FB-96A0-E520-571F-26BC3FE5D36D}"/>
              </a:ext>
            </a:extLst>
          </p:cNvPr>
          <p:cNvGrpSpPr/>
          <p:nvPr/>
        </p:nvGrpSpPr>
        <p:grpSpPr>
          <a:xfrm>
            <a:off x="4122668" y="4364241"/>
            <a:ext cx="1076632" cy="369332"/>
            <a:chOff x="2157212" y="5356391"/>
            <a:chExt cx="1076632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634F8D-4916-F8C3-8009-9F07FBDC28F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7F37279-7129-B935-FD47-EBF60E105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7BB966-5EEF-F8D5-3D41-ECB15BC2977D}"/>
              </a:ext>
            </a:extLst>
          </p:cNvPr>
          <p:cNvGrpSpPr/>
          <p:nvPr/>
        </p:nvGrpSpPr>
        <p:grpSpPr>
          <a:xfrm>
            <a:off x="5180649" y="4814155"/>
            <a:ext cx="1076632" cy="369332"/>
            <a:chOff x="2157212" y="5356391"/>
            <a:chExt cx="1076632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CF994C-059D-D988-3DFE-98360DE27A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BA180ED-ADA7-1799-680D-F983B1E57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56BB5-5D08-AE49-8E6A-0B671BFE747F}"/>
              </a:ext>
            </a:extLst>
          </p:cNvPr>
          <p:cNvGrpSpPr/>
          <p:nvPr/>
        </p:nvGrpSpPr>
        <p:grpSpPr>
          <a:xfrm>
            <a:off x="4119131" y="5050034"/>
            <a:ext cx="1076632" cy="369332"/>
            <a:chOff x="2157212" y="5356391"/>
            <a:chExt cx="1076632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364038-860B-AE1F-63B8-8C71F8BDE45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B5D9356-583C-E7D4-45AF-13D1276E72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45A9458-3C75-DD5D-6376-772E5F4DAAA0}"/>
              </a:ext>
            </a:extLst>
          </p:cNvPr>
          <p:cNvGrpSpPr/>
          <p:nvPr/>
        </p:nvGrpSpPr>
        <p:grpSpPr>
          <a:xfrm>
            <a:off x="6015261" y="5521969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51402D-1F16-4797-8D44-939EFDB4652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132D2B6-4954-37AC-040C-2D2A423A24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888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gauss_summation.py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98850" y="6356351"/>
            <a:ext cx="7165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C0D9E-C372-BAE9-E8D5-72A3F7D91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4" y="2018428"/>
            <a:ext cx="3929442" cy="4010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E18888-9A96-0225-22AA-C9A98B229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01" y="3270303"/>
            <a:ext cx="3638095" cy="84761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929F865-551B-3293-60BB-5463F1023C7C}"/>
              </a:ext>
            </a:extLst>
          </p:cNvPr>
          <p:cNvSpPr/>
          <p:nvPr/>
        </p:nvSpPr>
        <p:spPr>
          <a:xfrm>
            <a:off x="1753231" y="3816298"/>
            <a:ext cx="317395" cy="278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07A640-D471-3FCC-8C8D-10D7686D24C4}"/>
              </a:ext>
            </a:extLst>
          </p:cNvPr>
          <p:cNvSpPr/>
          <p:nvPr/>
        </p:nvSpPr>
        <p:spPr>
          <a:xfrm>
            <a:off x="1875404" y="4449051"/>
            <a:ext cx="317395" cy="278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4B02AF-1679-D28F-CF70-1F57B8F6FAB6}"/>
              </a:ext>
            </a:extLst>
          </p:cNvPr>
          <p:cNvSpPr/>
          <p:nvPr/>
        </p:nvSpPr>
        <p:spPr>
          <a:xfrm>
            <a:off x="1859029" y="5099354"/>
            <a:ext cx="317395" cy="278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D3B8A6-A34B-9B4A-21A4-1150A9EADB96}"/>
              </a:ext>
            </a:extLst>
          </p:cNvPr>
          <p:cNvSpPr/>
          <p:nvPr/>
        </p:nvSpPr>
        <p:spPr>
          <a:xfrm>
            <a:off x="3633669" y="5530503"/>
            <a:ext cx="317395" cy="278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C4B276-0FC4-F3CE-5ECE-A41166DDC4EC}"/>
              </a:ext>
            </a:extLst>
          </p:cNvPr>
          <p:cNvSpPr/>
          <p:nvPr/>
        </p:nvSpPr>
        <p:spPr>
          <a:xfrm>
            <a:off x="4904401" y="3291905"/>
            <a:ext cx="317395" cy="206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3873B0-C741-49E6-5A83-AEEA4F632545}"/>
              </a:ext>
            </a:extLst>
          </p:cNvPr>
          <p:cNvSpPr/>
          <p:nvPr/>
        </p:nvSpPr>
        <p:spPr>
          <a:xfrm>
            <a:off x="4904401" y="3498761"/>
            <a:ext cx="317395" cy="206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DD91725-9192-6D51-2FCD-6C9B94EFE455}"/>
              </a:ext>
            </a:extLst>
          </p:cNvPr>
          <p:cNvSpPr/>
          <p:nvPr/>
        </p:nvSpPr>
        <p:spPr>
          <a:xfrm>
            <a:off x="4904401" y="3705617"/>
            <a:ext cx="317395" cy="206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B77A41-8B25-C81F-4638-0257735AAF5B}"/>
              </a:ext>
            </a:extLst>
          </p:cNvPr>
          <p:cNvSpPr/>
          <p:nvPr/>
        </p:nvSpPr>
        <p:spPr>
          <a:xfrm>
            <a:off x="4904401" y="3912473"/>
            <a:ext cx="317395" cy="206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EECAAB5-871C-412D-8DD9-DB59A1A0ADB5}"/>
              </a:ext>
            </a:extLst>
          </p:cNvPr>
          <p:cNvCxnSpPr>
            <a:stCxn id="35" idx="3"/>
            <a:endCxn id="39" idx="1"/>
          </p:cNvCxnSpPr>
          <p:nvPr/>
        </p:nvCxnSpPr>
        <p:spPr>
          <a:xfrm flipV="1">
            <a:off x="2070626" y="3394981"/>
            <a:ext cx="2833775" cy="56079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BA69D420-B501-4233-DA55-A1B20385A5B6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 flipV="1">
            <a:off x="2192799" y="3601837"/>
            <a:ext cx="2711602" cy="986691"/>
          </a:xfrm>
          <a:prstGeom prst="bentConnector3">
            <a:avLst>
              <a:gd name="adj1" fmla="val 5501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EC62F7E-1A05-4F2B-4A41-F3FCAA451113}"/>
              </a:ext>
            </a:extLst>
          </p:cNvPr>
          <p:cNvCxnSpPr>
            <a:cxnSpLocks/>
            <a:stCxn id="37" idx="3"/>
            <a:endCxn id="41" idx="1"/>
          </p:cNvCxnSpPr>
          <p:nvPr/>
        </p:nvCxnSpPr>
        <p:spPr>
          <a:xfrm flipV="1">
            <a:off x="2176424" y="3808693"/>
            <a:ext cx="2727977" cy="1430138"/>
          </a:xfrm>
          <a:prstGeom prst="bentConnector3">
            <a:avLst>
              <a:gd name="adj1" fmla="val 6551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C05BE49-41F2-24B4-9B69-48B72995BB22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 flipV="1">
            <a:off x="3951064" y="4015549"/>
            <a:ext cx="953337" cy="1654431"/>
          </a:xfrm>
          <a:prstGeom prst="bentConnector3">
            <a:avLst>
              <a:gd name="adj1" fmla="val 3097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3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03 </a:t>
            </a:r>
            <a:r>
              <a:rPr lang="en-US" sz="3200" dirty="0">
                <a:latin typeface="+mn-lt"/>
              </a:rPr>
              <a:t>– Part </a:t>
            </a:r>
            <a:r>
              <a:rPr lang="en-US" sz="3200" b="1" dirty="0">
                <a:latin typeface="+mn-lt"/>
              </a:rPr>
              <a:t>3 of 4 </a:t>
            </a:r>
            <a:r>
              <a:rPr lang="en-US" sz="3200" dirty="0">
                <a:latin typeface="+mn-lt"/>
              </a:rPr>
              <a:t>–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Understand </a:t>
            </a:r>
            <a:r>
              <a:rPr lang="en-US" sz="2400" b="1" dirty="0">
                <a:solidFill>
                  <a:srgbClr val="FF0000"/>
                </a:solidFill>
              </a:rPr>
              <a:t>statements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scopes</a:t>
            </a:r>
          </a:p>
          <a:p>
            <a:r>
              <a:rPr lang="en-US" sz="2400" dirty="0"/>
              <a:t>Declare custom functions using the </a:t>
            </a:r>
            <a:r>
              <a:rPr lang="en-US" sz="2400" b="1" dirty="0">
                <a:solidFill>
                  <a:srgbClr val="0070C0"/>
                </a:solidFill>
              </a:rPr>
              <a:t>def</a:t>
            </a:r>
            <a:r>
              <a:rPr lang="en-US" sz="2400" dirty="0"/>
              <a:t> keyword</a:t>
            </a:r>
          </a:p>
          <a:p>
            <a:r>
              <a:rPr lang="en-US" sz="2400" dirty="0"/>
              <a:t>Create a </a:t>
            </a:r>
            <a:r>
              <a:rPr lang="en-US" sz="2400" b="1" dirty="0">
                <a:solidFill>
                  <a:srgbClr val="7030A0"/>
                </a:solidFill>
              </a:rPr>
              <a:t>for </a:t>
            </a:r>
            <a:r>
              <a:rPr lang="en-US" sz="2400" dirty="0"/>
              <a:t>loop to enumerate over a </a:t>
            </a:r>
            <a:r>
              <a:rPr lang="en-US" sz="2400" b="1" dirty="0">
                <a:solidFill>
                  <a:srgbClr val="7030A0"/>
                </a:solidFill>
              </a:rPr>
              <a:t>range</a:t>
            </a:r>
            <a:r>
              <a:rPr lang="en-US" sz="2400" dirty="0"/>
              <a:t> of numbers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7030A0"/>
                </a:solidFill>
              </a:rPr>
              <a:t>if / else </a:t>
            </a:r>
            <a:r>
              <a:rPr lang="en-US" sz="2400" dirty="0"/>
              <a:t>statements and </a:t>
            </a:r>
            <a:r>
              <a:rPr lang="en-US" sz="2400" b="1" dirty="0">
                <a:solidFill>
                  <a:srgbClr val="00B050"/>
                </a:solidFill>
              </a:rPr>
              <a:t>Boolean Logical Operators </a:t>
            </a:r>
            <a:r>
              <a:rPr lang="en-US" sz="2400" dirty="0"/>
              <a:t>to perform conditional code execution</a:t>
            </a:r>
          </a:p>
          <a:p>
            <a:r>
              <a:rPr lang="en-US" sz="2400" dirty="0"/>
              <a:t>Calculate the </a:t>
            </a:r>
            <a:r>
              <a:rPr lang="en-US" sz="2400" b="1" dirty="0">
                <a:solidFill>
                  <a:srgbClr val="0070C0"/>
                </a:solidFill>
              </a:rPr>
              <a:t>Euler Totient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an integer</a:t>
            </a:r>
          </a:p>
          <a:p>
            <a:r>
              <a:rPr lang="en-US" sz="2400" dirty="0"/>
              <a:t>Discover </a:t>
            </a:r>
            <a:r>
              <a:rPr lang="en-US" sz="2400" b="1" dirty="0">
                <a:solidFill>
                  <a:srgbClr val="7030A0"/>
                </a:solidFill>
              </a:rPr>
              <a:t>Perfect Numbers </a:t>
            </a:r>
            <a:r>
              <a:rPr lang="en-US" sz="2400" dirty="0"/>
              <a:t>using the </a:t>
            </a:r>
            <a:r>
              <a:rPr lang="en-US" sz="2400" b="1" dirty="0">
                <a:solidFill>
                  <a:srgbClr val="00B050"/>
                </a:solidFill>
              </a:rPr>
              <a:t>modulus</a:t>
            </a:r>
            <a:r>
              <a:rPr lang="en-US" sz="2400" dirty="0"/>
              <a:t> operator and </a:t>
            </a:r>
            <a:r>
              <a:rPr lang="en-US" sz="2400" b="1" dirty="0"/>
              <a:t>np.where() </a:t>
            </a:r>
            <a:r>
              <a:rPr lang="en-US" sz="2400" dirty="0"/>
              <a:t>to select items within an array</a:t>
            </a:r>
          </a:p>
          <a:p>
            <a:r>
              <a:rPr lang="en-US" sz="2400" dirty="0"/>
              <a:t>Make a code scope run repeatedly using a </a:t>
            </a:r>
            <a:r>
              <a:rPr lang="en-US" sz="2400" b="1" dirty="0">
                <a:solidFill>
                  <a:srgbClr val="7030A0"/>
                </a:solidFill>
              </a:rPr>
              <a:t>while</a:t>
            </a:r>
            <a:r>
              <a:rPr lang="en-US" sz="2400" dirty="0"/>
              <a:t> statement</a:t>
            </a:r>
          </a:p>
          <a:p>
            <a:r>
              <a:rPr lang="en-US" sz="2400" dirty="0"/>
              <a:t>Calculate the greatest common divisor (</a:t>
            </a:r>
            <a:r>
              <a:rPr lang="en-US" sz="2400" b="1" dirty="0"/>
              <a:t>GCD</a:t>
            </a:r>
            <a:r>
              <a:rPr lang="en-US" sz="2400" dirty="0"/>
              <a:t>) of two integers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7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Statements &amp; Scopes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/>
              <a:t>statement</a:t>
            </a:r>
            <a:r>
              <a:rPr lang="en-US" sz="2400" dirty="0"/>
              <a:t> does something (think: </a:t>
            </a:r>
            <a:r>
              <a:rPr lang="en-US" sz="2400" i="1" dirty="0"/>
              <a:t>sentence</a:t>
            </a:r>
            <a:r>
              <a:rPr lang="en-US" sz="2400" dirty="0"/>
              <a:t>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statement is either a declaration, a keyword, or a function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Statements are executed from top to bottom of a scope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/>
              <a:t>scope</a:t>
            </a:r>
            <a:r>
              <a:rPr lang="en-US" sz="2400" dirty="0"/>
              <a:t> contains one or more statements (think: </a:t>
            </a:r>
            <a:r>
              <a:rPr lang="en-US" sz="2400" i="1" dirty="0"/>
              <a:t>paragraph</a:t>
            </a:r>
            <a:r>
              <a:rPr lang="en-US" sz="2400" dirty="0"/>
              <a:t>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scope in Python begins with a </a:t>
            </a:r>
            <a:r>
              <a:rPr lang="en-US" sz="2000" b="1" dirty="0">
                <a:solidFill>
                  <a:srgbClr val="7030A0"/>
                </a:solidFill>
              </a:rPr>
              <a:t>colon 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Scopes are also denoted via </a:t>
            </a:r>
            <a:r>
              <a:rPr lang="en-US" sz="2000" b="1" dirty="0"/>
              <a:t>indentation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All the statements in a scope </a:t>
            </a:r>
            <a:r>
              <a:rPr lang="en-US" sz="2000" b="1" dirty="0">
                <a:solidFill>
                  <a:srgbClr val="FF0000"/>
                </a:solidFill>
              </a:rPr>
              <a:t>must</a:t>
            </a:r>
            <a:r>
              <a:rPr lang="en-US" sz="2000" dirty="0"/>
              <a:t> start at the same </a:t>
            </a:r>
            <a:r>
              <a:rPr lang="en-US" sz="2000" b="1" dirty="0"/>
              <a:t>column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Scopes can be </a:t>
            </a:r>
            <a:r>
              <a:rPr lang="en-US" sz="2000" i="1" dirty="0">
                <a:solidFill>
                  <a:srgbClr val="00B050"/>
                </a:solidFill>
              </a:rPr>
              <a:t>nested</a:t>
            </a:r>
            <a:r>
              <a:rPr lang="en-US" sz="2000" dirty="0"/>
              <a:t> – each inner scope is further </a:t>
            </a:r>
            <a:r>
              <a:rPr lang="en-US" sz="2000" u="sng" dirty="0"/>
              <a:t>indented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Certain Python statements "introduce" (</a:t>
            </a:r>
            <a:r>
              <a:rPr lang="en-US" sz="2000" b="1" dirty="0">
                <a:solidFill>
                  <a:srgbClr val="FF0000"/>
                </a:solidFill>
              </a:rPr>
              <a:t>require</a:t>
            </a:r>
            <a:r>
              <a:rPr lang="en-US" sz="2000" dirty="0"/>
              <a:t>) a new scope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 Python, white space is significant – indentation matters!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6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AA7849-D456-0146-2631-483410D27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283" y="1438634"/>
            <a:ext cx="5429417" cy="51450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Statements and Scopes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448B76F3-1C7C-411C-BF49-67E9B477968A}"/>
              </a:ext>
            </a:extLst>
          </p:cNvPr>
          <p:cNvSpPr/>
          <p:nvPr/>
        </p:nvSpPr>
        <p:spPr>
          <a:xfrm>
            <a:off x="255779" y="3540721"/>
            <a:ext cx="2077680" cy="1245357"/>
          </a:xfrm>
          <a:prstGeom prst="wedgeRoundRectCallout">
            <a:avLst>
              <a:gd name="adj1" fmla="val 79033"/>
              <a:gd name="adj2" fmla="val 102104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Nested</a:t>
            </a:r>
            <a:r>
              <a:rPr lang="en-US" dirty="0">
                <a:solidFill>
                  <a:schemeClr val="tx1"/>
                </a:solidFill>
              </a:rPr>
              <a:t> statements inside a </a:t>
            </a:r>
            <a:r>
              <a:rPr lang="en-US" b="1" dirty="0">
                <a:solidFill>
                  <a:schemeClr val="tx1"/>
                </a:solidFill>
              </a:rPr>
              <a:t>scope</a:t>
            </a:r>
            <a:r>
              <a:rPr lang="en-US" dirty="0">
                <a:solidFill>
                  <a:schemeClr val="tx1"/>
                </a:solidFill>
              </a:rPr>
              <a:t> are further </a:t>
            </a:r>
            <a:r>
              <a:rPr lang="en-US" b="1" dirty="0">
                <a:solidFill>
                  <a:schemeClr val="tx1"/>
                </a:solidFill>
              </a:rPr>
              <a:t>indented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671151E-53F3-44FE-8DF3-D97B4DA0856D}"/>
              </a:ext>
            </a:extLst>
          </p:cNvPr>
          <p:cNvSpPr/>
          <p:nvPr/>
        </p:nvSpPr>
        <p:spPr>
          <a:xfrm>
            <a:off x="5148789" y="1645957"/>
            <a:ext cx="2212874" cy="1103455"/>
          </a:xfrm>
          <a:prstGeom prst="wedgeRoundRectCallout">
            <a:avLst>
              <a:gd name="adj1" fmla="val -67642"/>
              <a:gd name="adj2" fmla="val 78703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for</a:t>
            </a:r>
            <a:r>
              <a:rPr lang="en-US" dirty="0">
                <a:solidFill>
                  <a:schemeClr val="tx1"/>
                </a:solidFill>
              </a:rPr>
              <a:t> loop introduces a scope with a </a:t>
            </a:r>
            <a:r>
              <a:rPr lang="en-US" b="1" dirty="0">
                <a:solidFill>
                  <a:schemeClr val="tx1"/>
                </a:solidFill>
              </a:rPr>
              <a:t>colon :</a:t>
            </a:r>
          </a:p>
        </p:txBody>
      </p:sp>
    </p:spTree>
    <p:extLst>
      <p:ext uri="{BB962C8B-B14F-4D97-AF65-F5344CB8AC3E}">
        <p14:creationId xmlns:p14="http://schemas.microsoft.com/office/powerpoint/2010/main" val="330167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AC2F29-AB07-F346-B566-C6249E75B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651" y="3059091"/>
            <a:ext cx="3826698" cy="17698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Defining </a:t>
            </a:r>
            <a:r>
              <a:rPr lang="en-US" sz="3200" dirty="0">
                <a:latin typeface="+mn-lt"/>
              </a:rPr>
              <a:t>a function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C88E3891-9795-4B2E-B8E8-64E045ACE8F4}"/>
              </a:ext>
            </a:extLst>
          </p:cNvPr>
          <p:cNvSpPr/>
          <p:nvPr/>
        </p:nvSpPr>
        <p:spPr>
          <a:xfrm>
            <a:off x="696105" y="1798889"/>
            <a:ext cx="1852160" cy="934574"/>
          </a:xfrm>
          <a:prstGeom prst="wedgeRectCallout">
            <a:avLst>
              <a:gd name="adj1" fmla="val 55467"/>
              <a:gd name="adj2" fmla="val 99142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def</a:t>
            </a:r>
            <a:r>
              <a:rPr lang="en-US" dirty="0">
                <a:solidFill>
                  <a:srgbClr val="FF0000"/>
                </a:solidFill>
              </a:rPr>
              <a:t> is how we define a function</a:t>
            </a: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55EF1644-6FC0-4D60-A538-A49CEB5AD039}"/>
              </a:ext>
            </a:extLst>
          </p:cNvPr>
          <p:cNvSpPr/>
          <p:nvPr/>
        </p:nvSpPr>
        <p:spPr>
          <a:xfrm>
            <a:off x="3829505" y="5252506"/>
            <a:ext cx="1852160" cy="934574"/>
          </a:xfrm>
          <a:prstGeom prst="wedgeRectCallout">
            <a:avLst>
              <a:gd name="adj1" fmla="val -35625"/>
              <a:gd name="adj2" fmla="val -9908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Functions can return a value</a:t>
            </a:r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F921956A-F6BA-4F21-92E8-CBFA436F099B}"/>
              </a:ext>
            </a:extLst>
          </p:cNvPr>
          <p:cNvSpPr/>
          <p:nvPr/>
        </p:nvSpPr>
        <p:spPr>
          <a:xfrm>
            <a:off x="3395368" y="1796131"/>
            <a:ext cx="1050834" cy="934574"/>
          </a:xfrm>
          <a:prstGeom prst="wedgeRectCallout">
            <a:avLst>
              <a:gd name="adj1" fmla="val -30051"/>
              <a:gd name="adj2" fmla="val 8834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function name</a:t>
            </a: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76D3412D-B56C-4219-B8CF-02898842AB47}"/>
              </a:ext>
            </a:extLst>
          </p:cNvPr>
          <p:cNvSpPr/>
          <p:nvPr/>
        </p:nvSpPr>
        <p:spPr>
          <a:xfrm>
            <a:off x="5681665" y="1829249"/>
            <a:ext cx="1455797" cy="716525"/>
          </a:xfrm>
          <a:prstGeom prst="wedgeRectCallout">
            <a:avLst>
              <a:gd name="adj1" fmla="val -152137"/>
              <a:gd name="adj2" fmla="val 13511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</a:t>
            </a:r>
            <a:r>
              <a:rPr lang="en-US" b="1" dirty="0">
                <a:solidFill>
                  <a:srgbClr val="FF0000"/>
                </a:solidFill>
              </a:rPr>
              <a:t>inbound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FF0000"/>
                </a:solidFill>
              </a:rPr>
              <a:t>parameter(s)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6FB89A-E16B-E092-7CA5-453392825B1A}"/>
              </a:ext>
            </a:extLst>
          </p:cNvPr>
          <p:cNvSpPr/>
          <p:nvPr/>
        </p:nvSpPr>
        <p:spPr>
          <a:xfrm>
            <a:off x="6163102" y="5087396"/>
            <a:ext cx="1948721" cy="8792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Functions are just "named" scopes!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7B56059-E681-93C9-EAEF-26FD7E30425C}"/>
              </a:ext>
            </a:extLst>
          </p:cNvPr>
          <p:cNvSpPr/>
          <p:nvPr/>
        </p:nvSpPr>
        <p:spPr>
          <a:xfrm>
            <a:off x="6332969" y="2794221"/>
            <a:ext cx="1948721" cy="716525"/>
          </a:xfrm>
          <a:prstGeom prst="wedgeRectCallout">
            <a:avLst>
              <a:gd name="adj1" fmla="val -139445"/>
              <a:gd name="adj2" fmla="val 1481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function introduces a scope</a:t>
            </a:r>
          </a:p>
        </p:txBody>
      </p:sp>
    </p:spTree>
    <p:extLst>
      <p:ext uri="{BB962C8B-B14F-4D97-AF65-F5344CB8AC3E}">
        <p14:creationId xmlns:p14="http://schemas.microsoft.com/office/powerpoint/2010/main" val="33274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5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89067-7332-0161-CB49-A78AB89AA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33A2-AEFB-6203-E782-14783AAF0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most </a:t>
            </a:r>
            <a:r>
              <a:rPr lang="en-US" sz="3200" u="sng" dirty="0">
                <a:latin typeface="+mn-lt"/>
              </a:rPr>
              <a:t>important</a:t>
            </a:r>
            <a:r>
              <a:rPr lang="en-US" sz="3200" dirty="0">
                <a:latin typeface="+mn-lt"/>
              </a:rPr>
              <a:t> function: </a:t>
            </a:r>
            <a:r>
              <a:rPr lang="en-US" sz="3200" b="1" dirty="0">
                <a:solidFill>
                  <a:srgbClr val="4275D4"/>
                </a:solidFill>
                <a:latin typeface="+mn-lt"/>
              </a:rPr>
              <a:t>main</a:t>
            </a:r>
            <a:r>
              <a:rPr lang="en-US" sz="3200" dirty="0">
                <a:latin typeface="+mn-lt"/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CD3BA-AEC1-497C-9361-DE5A4AAA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BC210-455E-275B-57FC-35E18D63D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148" y="1664244"/>
            <a:ext cx="4027564" cy="41629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18B48-AADF-FBC3-D11D-D203B1E502CA}"/>
              </a:ext>
            </a:extLst>
          </p:cNvPr>
          <p:cNvSpPr txBox="1"/>
          <p:nvPr/>
        </p:nvSpPr>
        <p:spPr>
          <a:xfrm>
            <a:off x="845289" y="3383165"/>
            <a:ext cx="2960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By convention, programmers use </a:t>
            </a:r>
            <a:r>
              <a:rPr lang="en-US" sz="1600" b="1" dirty="0">
                <a:solidFill>
                  <a:srgbClr val="0034B8"/>
                </a:solidFill>
              </a:rPr>
              <a:t>main</a:t>
            </a:r>
            <a:r>
              <a:rPr lang="en-US" sz="1600" b="1" dirty="0"/>
              <a:t>()</a:t>
            </a:r>
            <a:r>
              <a:rPr lang="en-US" sz="1600" b="1" dirty="0">
                <a:solidFill>
                  <a:srgbClr val="0034B8"/>
                </a:solidFill>
              </a:rPr>
              <a:t> </a:t>
            </a:r>
            <a:r>
              <a:rPr lang="en-US" sz="1600" dirty="0"/>
              <a:t>as the name of the </a:t>
            </a:r>
            <a:r>
              <a:rPr lang="en-US" sz="1600" b="1" u="sng" dirty="0"/>
              <a:t>first</a:t>
            </a:r>
            <a:r>
              <a:rPr lang="en-US" sz="1600" dirty="0"/>
              <a:t> function they want the computer to call when starting the program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0EEF8-329A-39BD-ED2E-A5EFEF38C239}"/>
              </a:ext>
            </a:extLst>
          </p:cNvPr>
          <p:cNvSpPr txBox="1"/>
          <p:nvPr/>
        </p:nvSpPr>
        <p:spPr>
          <a:xfrm>
            <a:off x="845289" y="1664244"/>
            <a:ext cx="2960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Functions are not executed (run) until they are explicitly called. The </a:t>
            </a:r>
            <a:r>
              <a:rPr lang="en-US" sz="1600" b="1" dirty="0">
                <a:solidFill>
                  <a:srgbClr val="7E008A"/>
                </a:solidFill>
              </a:rPr>
              <a:t>def</a:t>
            </a:r>
            <a:r>
              <a:rPr lang="en-US" sz="1600" dirty="0"/>
              <a:t> keyword merely </a:t>
            </a:r>
            <a:r>
              <a:rPr lang="en-US" sz="1600" b="1" dirty="0"/>
              <a:t>defines </a:t>
            </a:r>
            <a:r>
              <a:rPr lang="en-US" sz="1600" dirty="0"/>
              <a:t>a function but does </a:t>
            </a:r>
            <a:r>
              <a:rPr lang="en-US" sz="1600" b="1" dirty="0">
                <a:solidFill>
                  <a:srgbClr val="FF0000"/>
                </a:solidFill>
              </a:rPr>
              <a:t>NOT</a:t>
            </a:r>
            <a:r>
              <a:rPr lang="en-US" sz="1600" dirty="0"/>
              <a:t> run 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BBC5BA-192A-D283-4F2F-FBBCE01CD8BE}"/>
              </a:ext>
            </a:extLst>
          </p:cNvPr>
          <p:cNvSpPr txBox="1"/>
          <p:nvPr/>
        </p:nvSpPr>
        <p:spPr>
          <a:xfrm>
            <a:off x="845289" y="5102087"/>
            <a:ext cx="2960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is the </a:t>
            </a:r>
            <a:r>
              <a:rPr lang="en-US" sz="1600" b="1" dirty="0"/>
              <a:t>first line of executable code</a:t>
            </a:r>
            <a:r>
              <a:rPr lang="en-US" sz="1600" dirty="0"/>
              <a:t> in the program, and its sole purpose is to call your custom </a:t>
            </a:r>
            <a:r>
              <a:rPr lang="en-US" sz="1600" b="1" dirty="0">
                <a:solidFill>
                  <a:srgbClr val="0034B8"/>
                </a:solidFill>
              </a:rPr>
              <a:t>main</a:t>
            </a:r>
            <a:r>
              <a:rPr lang="en-US" sz="1600" b="1" dirty="0"/>
              <a:t>()</a:t>
            </a:r>
            <a:r>
              <a:rPr lang="en-US" sz="1600" b="1" dirty="0">
                <a:solidFill>
                  <a:srgbClr val="0034B8"/>
                </a:solidFill>
              </a:rPr>
              <a:t> </a:t>
            </a:r>
            <a:r>
              <a:rPr lang="en-US" sz="1600" dirty="0"/>
              <a:t>function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18241-3609-EEBC-07B2-AA9A6BAE5241}"/>
              </a:ext>
            </a:extLst>
          </p:cNvPr>
          <p:cNvSpPr/>
          <p:nvPr/>
        </p:nvSpPr>
        <p:spPr>
          <a:xfrm>
            <a:off x="3181509" y="2488167"/>
            <a:ext cx="287167" cy="181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702D8F-4FED-EB4B-C379-5CBB34AAF298}"/>
              </a:ext>
            </a:extLst>
          </p:cNvPr>
          <p:cNvSpPr/>
          <p:nvPr/>
        </p:nvSpPr>
        <p:spPr>
          <a:xfrm>
            <a:off x="4299948" y="2880486"/>
            <a:ext cx="287167" cy="181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F059A94-02D4-B30E-9D35-6E80C7040AE5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3468676" y="2578851"/>
            <a:ext cx="831272" cy="392319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04EE9EA-01B3-2965-BD9A-4777B9D6B4A0}"/>
              </a:ext>
            </a:extLst>
          </p:cNvPr>
          <p:cNvSpPr/>
          <p:nvPr/>
        </p:nvSpPr>
        <p:spPr>
          <a:xfrm>
            <a:off x="908104" y="3719315"/>
            <a:ext cx="287167" cy="181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7B914F-65DD-7AD8-781A-918BF81C4D92}"/>
              </a:ext>
            </a:extLst>
          </p:cNvPr>
          <p:cNvSpPr/>
          <p:nvPr/>
        </p:nvSpPr>
        <p:spPr>
          <a:xfrm>
            <a:off x="4708026" y="4232925"/>
            <a:ext cx="447380" cy="181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342CD92-50D4-6BEF-E867-CF455001E0DC}"/>
              </a:ext>
            </a:extLst>
          </p:cNvPr>
          <p:cNvCxnSpPr>
            <a:cxnSpLocks/>
            <a:stCxn id="18" idx="1"/>
            <a:endCxn id="40" idx="0"/>
          </p:cNvCxnSpPr>
          <p:nvPr/>
        </p:nvCxnSpPr>
        <p:spPr>
          <a:xfrm rot="10800000" flipH="1" flipV="1">
            <a:off x="908103" y="3809999"/>
            <a:ext cx="4167531" cy="397670"/>
          </a:xfrm>
          <a:prstGeom prst="bentConnector4">
            <a:avLst>
              <a:gd name="adj1" fmla="val -5485"/>
              <a:gd name="adj2" fmla="val -12102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C5DA2BE-5F63-E936-1DD6-54690EB65A20}"/>
              </a:ext>
            </a:extLst>
          </p:cNvPr>
          <p:cNvSpPr/>
          <p:nvPr/>
        </p:nvSpPr>
        <p:spPr>
          <a:xfrm>
            <a:off x="908104" y="5927601"/>
            <a:ext cx="584146" cy="181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0C4605-ED22-19B8-FDB1-955F36BA908A}"/>
              </a:ext>
            </a:extLst>
          </p:cNvPr>
          <p:cNvSpPr/>
          <p:nvPr/>
        </p:nvSpPr>
        <p:spPr>
          <a:xfrm>
            <a:off x="4299948" y="5600479"/>
            <a:ext cx="287167" cy="181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CB4BEC1-FAD4-973C-6BE6-718DD1DE30C8}"/>
              </a:ext>
            </a:extLst>
          </p:cNvPr>
          <p:cNvCxnSpPr>
            <a:cxnSpLocks/>
            <a:stCxn id="26" idx="2"/>
            <a:endCxn id="31" idx="1"/>
          </p:cNvCxnSpPr>
          <p:nvPr/>
        </p:nvCxnSpPr>
        <p:spPr>
          <a:xfrm rot="5400000" flipH="1" flipV="1">
            <a:off x="2541159" y="4350180"/>
            <a:ext cx="417806" cy="3099771"/>
          </a:xfrm>
          <a:prstGeom prst="bentConnector4">
            <a:avLst>
              <a:gd name="adj1" fmla="val -54714"/>
              <a:gd name="adj2" fmla="val 7826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0A58965-7D09-76D0-113E-D2FB68F989C7}"/>
              </a:ext>
            </a:extLst>
          </p:cNvPr>
          <p:cNvSpPr/>
          <p:nvPr/>
        </p:nvSpPr>
        <p:spPr>
          <a:xfrm>
            <a:off x="4691064" y="4207669"/>
            <a:ext cx="769142" cy="25271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471835A-6181-4BC9-03FF-F5B6C6BEC658}"/>
              </a:ext>
            </a:extLst>
          </p:cNvPr>
          <p:cNvSpPr/>
          <p:nvPr/>
        </p:nvSpPr>
        <p:spPr>
          <a:xfrm>
            <a:off x="4587115" y="5600479"/>
            <a:ext cx="408078" cy="181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78E46A-0CB2-67A1-B021-60812AE36DD0}"/>
              </a:ext>
            </a:extLst>
          </p:cNvPr>
          <p:cNvSpPr/>
          <p:nvPr/>
        </p:nvSpPr>
        <p:spPr>
          <a:xfrm>
            <a:off x="4700469" y="4467940"/>
            <a:ext cx="408078" cy="181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37D827A5-9A75-CAEB-9F28-3236BF3AEC43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 flipH="1" flipV="1">
            <a:off x="4700469" y="4558624"/>
            <a:ext cx="294724" cy="1132539"/>
          </a:xfrm>
          <a:prstGeom prst="bentConnector5">
            <a:avLst>
              <a:gd name="adj1" fmla="val -77564"/>
              <a:gd name="adj2" fmla="val 50000"/>
              <a:gd name="adj3" fmla="val 17756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80BC7D7-9696-176E-1B68-6081E5ED87E8}"/>
              </a:ext>
            </a:extLst>
          </p:cNvPr>
          <p:cNvSpPr txBox="1"/>
          <p:nvPr/>
        </p:nvSpPr>
        <p:spPr>
          <a:xfrm>
            <a:off x="5704289" y="5411690"/>
            <a:ext cx="1957270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7E00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Your program now starts at the first statement in </a:t>
            </a:r>
            <a:r>
              <a:rPr lang="en-US" sz="1600" b="1" dirty="0">
                <a:solidFill>
                  <a:srgbClr val="0034B8"/>
                </a:solidFill>
              </a:rPr>
              <a:t>main</a:t>
            </a:r>
            <a:r>
              <a:rPr lang="en-US" sz="1600" b="1" dirty="0"/>
              <a:t>()</a:t>
            </a:r>
            <a:r>
              <a:rPr lang="en-US" sz="1600" b="1" dirty="0">
                <a:solidFill>
                  <a:srgbClr val="0034B8"/>
                </a:solidFill>
              </a:rPr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334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40" grpId="0" animBg="1"/>
      <p:bldP spid="40" grpId="1" animBg="1"/>
      <p:bldP spid="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Starting Visual Studio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36F67-B648-8BAF-9673-A2E004182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24540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Open a terminal session, activate the QIS101 virtual environment, and launch VS Code: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conda activate qis102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cd $HOME/qis102/labs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code qis101.code-workspace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AA285-D2CB-CCBE-803A-8A268B6D4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85" b="34541"/>
          <a:stretch/>
        </p:blipFill>
        <p:spPr>
          <a:xfrm>
            <a:off x="525433" y="4985585"/>
            <a:ext cx="5739341" cy="1118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4E3494-4873-E459-DCD7-AA903FD83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02" b="10569"/>
          <a:stretch/>
        </p:blipFill>
        <p:spPr>
          <a:xfrm>
            <a:off x="4195911" y="4212157"/>
            <a:ext cx="4319439" cy="120697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330070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for</a:t>
            </a:r>
            <a:r>
              <a:rPr lang="en-US" sz="3200" dirty="0">
                <a:latin typeface="+mn-lt"/>
              </a:rPr>
              <a:t>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7030A0"/>
                </a:solidFill>
              </a:rPr>
              <a:t>for</a:t>
            </a:r>
            <a:r>
              <a:rPr lang="en-US" sz="2400" dirty="0"/>
              <a:t> loop executes all the statements within its </a:t>
            </a:r>
            <a:r>
              <a:rPr lang="en-US" sz="2400" u="sng" dirty="0"/>
              <a:t>scope</a:t>
            </a:r>
            <a:r>
              <a:rPr lang="en-US" sz="2400" dirty="0"/>
              <a:t> for </a:t>
            </a:r>
            <a:r>
              <a:rPr lang="en-US" sz="2400" i="1" dirty="0"/>
              <a:t>each</a:t>
            </a:r>
            <a:r>
              <a:rPr lang="en-US" sz="2400" dirty="0"/>
              <a:t> number within a given range</a:t>
            </a:r>
            <a:endParaRPr lang="en-US" sz="2400" b="1" dirty="0">
              <a:solidFill>
                <a:srgbClr val="7030A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common to use the </a:t>
            </a:r>
            <a:r>
              <a:rPr lang="en-US" sz="2400" b="1" dirty="0"/>
              <a:t>range</a:t>
            </a:r>
            <a:r>
              <a:rPr lang="en-US" sz="2400" dirty="0"/>
              <a:t>() function to create the array of numbers passed into the </a:t>
            </a:r>
            <a:r>
              <a:rPr lang="en-US" sz="2400" b="1" dirty="0">
                <a:solidFill>
                  <a:srgbClr val="7030A0"/>
                </a:solidFill>
              </a:rPr>
              <a:t>for</a:t>
            </a:r>
            <a:r>
              <a:rPr lang="en-US" sz="2400" dirty="0"/>
              <a:t> statement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range</a:t>
            </a:r>
            <a:r>
              <a:rPr lang="en-US" sz="2400" dirty="0"/>
              <a:t>()</a:t>
            </a:r>
            <a:r>
              <a:rPr lang="en-US" sz="2400" b="1" dirty="0"/>
              <a:t> </a:t>
            </a:r>
            <a:r>
              <a:rPr lang="en-US" sz="2400" dirty="0"/>
              <a:t>function takes three parameters: (</a:t>
            </a:r>
            <a:r>
              <a:rPr lang="en-US" sz="2400" b="1" dirty="0">
                <a:solidFill>
                  <a:srgbClr val="00B050"/>
                </a:solidFill>
              </a:rPr>
              <a:t>start</a:t>
            </a:r>
            <a:r>
              <a:rPr lang="en-US" sz="2400" dirty="0"/>
              <a:t>, </a:t>
            </a:r>
            <a:r>
              <a:rPr lang="en-US" sz="2400" b="1" u="sng" dirty="0">
                <a:solidFill>
                  <a:srgbClr val="FF0000"/>
                </a:solidFill>
              </a:rPr>
              <a:t>stop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70C0"/>
                </a:solidFill>
              </a:rPr>
              <a:t>step</a:t>
            </a:r>
            <a:r>
              <a:rPr lang="en-US" sz="2400" dirty="0"/>
              <a:t>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stop</a:t>
            </a:r>
            <a:r>
              <a:rPr lang="en-US" sz="2000" dirty="0"/>
              <a:t> value is </a:t>
            </a:r>
            <a:r>
              <a:rPr lang="en-US" sz="2000" u="sng" dirty="0">
                <a:solidFill>
                  <a:srgbClr val="FF0000"/>
                </a:solidFill>
              </a:rPr>
              <a:t>required</a:t>
            </a:r>
            <a:r>
              <a:rPr lang="en-US" sz="2000" dirty="0"/>
              <a:t> but the </a:t>
            </a:r>
            <a:r>
              <a:rPr lang="en-US" sz="2000" b="1" dirty="0">
                <a:solidFill>
                  <a:srgbClr val="00B050"/>
                </a:solidFill>
              </a:rPr>
              <a:t>start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70C0"/>
                </a:solidFill>
              </a:rPr>
              <a:t>step</a:t>
            </a:r>
            <a:r>
              <a:rPr lang="en-US" sz="2000" dirty="0"/>
              <a:t> values are </a:t>
            </a:r>
            <a:r>
              <a:rPr lang="en-US" sz="2000" i="1" dirty="0"/>
              <a:t>optional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i="1" dirty="0"/>
              <a:t>default</a:t>
            </a:r>
            <a:r>
              <a:rPr lang="en-US" sz="2000" dirty="0"/>
              <a:t> value (if unspecified) for </a:t>
            </a:r>
            <a:r>
              <a:rPr lang="en-US" sz="2000" b="1" dirty="0">
                <a:solidFill>
                  <a:srgbClr val="00B050"/>
                </a:solidFill>
              </a:rPr>
              <a:t>start</a:t>
            </a:r>
            <a:r>
              <a:rPr lang="en-US" sz="2000" dirty="0"/>
              <a:t> is </a:t>
            </a:r>
            <a:r>
              <a:rPr lang="en-US" sz="2000" b="1" dirty="0"/>
              <a:t>0</a:t>
            </a:r>
            <a:r>
              <a:rPr lang="en-US" sz="2000" dirty="0"/>
              <a:t> and for </a:t>
            </a:r>
            <a:r>
              <a:rPr lang="en-US" sz="2000" b="1" dirty="0">
                <a:solidFill>
                  <a:srgbClr val="0070C0"/>
                </a:solidFill>
              </a:rPr>
              <a:t>step</a:t>
            </a:r>
            <a:r>
              <a:rPr lang="en-US" sz="2000" dirty="0"/>
              <a:t> is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range is inclusive, </a:t>
            </a:r>
            <a:r>
              <a:rPr lang="en-US" sz="2000" i="1" u="sng" dirty="0"/>
              <a:t>exclusive</a:t>
            </a:r>
            <a:r>
              <a:rPr lang="en-US" sz="2000" dirty="0"/>
              <a:t>: </a:t>
            </a:r>
            <a:r>
              <a:rPr lang="en-US" sz="2000" b="1" dirty="0"/>
              <a:t>[start, stop)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950DFD-3DF9-49B6-8C79-78112A0258CC}"/>
              </a:ext>
            </a:extLst>
          </p:cNvPr>
          <p:cNvCxnSpPr/>
          <p:nvPr/>
        </p:nvCxnSpPr>
        <p:spPr>
          <a:xfrm flipH="1">
            <a:off x="6106195" y="5300474"/>
            <a:ext cx="121674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50F3780-ECF2-3EFE-4FF8-37D58B57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017" y="5745698"/>
            <a:ext cx="2428323" cy="747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6E424-E9DE-A7AB-8CE9-292525B73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374" y="5936319"/>
            <a:ext cx="2831180" cy="365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3A35D-8811-C26F-BC72-BD863E6B5CA9}"/>
                  </a:ext>
                </a:extLst>
              </p:cNvPr>
              <p:cNvSpPr txBox="1"/>
              <p:nvPr/>
            </p:nvSpPr>
            <p:spPr>
              <a:xfrm>
                <a:off x="4245652" y="5980786"/>
                <a:ext cx="325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13A35D-8811-C26F-BC72-BD863E6B5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652" y="5980786"/>
                <a:ext cx="325410" cy="276999"/>
              </a:xfrm>
              <a:prstGeom prst="rect">
                <a:avLst/>
              </a:prstGeom>
              <a:blipFill>
                <a:blip r:embed="rId4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2891625B-3DE4-8B40-7A76-C70C90C4EF53}"/>
              </a:ext>
            </a:extLst>
          </p:cNvPr>
          <p:cNvSpPr/>
          <p:nvPr/>
        </p:nvSpPr>
        <p:spPr>
          <a:xfrm>
            <a:off x="3075953" y="6082531"/>
            <a:ext cx="899651" cy="28759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1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for</a:t>
            </a:r>
            <a:r>
              <a:rPr lang="en-US" sz="3200" dirty="0">
                <a:latin typeface="+mn-lt"/>
              </a:rPr>
              <a:t> loops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7B185-AD4E-196E-242F-7BDF473A3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67" y="1434119"/>
            <a:ext cx="6279666" cy="16129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EF2BD-2F35-4443-D862-36BA20F44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530" y="3332503"/>
            <a:ext cx="4824940" cy="605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2DDF6-DC20-67C6-7F55-3F0C175C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167" y="4116079"/>
            <a:ext cx="6400800" cy="1153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CCA6A8-56D7-EFC8-B780-1BD24E700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261" y="5378394"/>
            <a:ext cx="2720611" cy="68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0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14E4F-9C7E-3419-0BED-F3B1B4A91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04" y="1909952"/>
            <a:ext cx="8441991" cy="32841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4B088E-D44A-6A33-4517-126ECF2B0815}"/>
              </a:ext>
            </a:extLst>
          </p:cNvPr>
          <p:cNvSpPr/>
          <p:nvPr/>
        </p:nvSpPr>
        <p:spPr>
          <a:xfrm>
            <a:off x="6205928" y="2241030"/>
            <a:ext cx="2750695" cy="3230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48AC9A-83D5-CC0B-4DFF-A125CFAA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for</a:t>
            </a:r>
            <a:r>
              <a:rPr lang="en-US" sz="3200" dirty="0">
                <a:latin typeface="+mn-lt"/>
              </a:rPr>
              <a:t> loops</a:t>
            </a:r>
          </a:p>
        </p:txBody>
      </p:sp>
    </p:spTree>
    <p:extLst>
      <p:ext uri="{BB962C8B-B14F-4D97-AF65-F5344CB8AC3E}">
        <p14:creationId xmlns:p14="http://schemas.microsoft.com/office/powerpoint/2010/main" val="358916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if</a:t>
            </a:r>
            <a:r>
              <a:rPr lang="en-US" sz="32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</a:t>
            </a:r>
            <a:r>
              <a:rPr lang="en-US" sz="2400" b="1" dirty="0">
                <a:solidFill>
                  <a:srgbClr val="0070C0"/>
                </a:solidFill>
              </a:rPr>
              <a:t>if</a:t>
            </a:r>
            <a:r>
              <a:rPr lang="en-US" sz="2400" dirty="0"/>
              <a:t> statement identifies which code block (scope) to run based upon the value of a </a:t>
            </a:r>
            <a:r>
              <a:rPr lang="en-US" sz="2400" b="1" dirty="0">
                <a:solidFill>
                  <a:srgbClr val="7030A0"/>
                </a:solidFill>
              </a:rPr>
              <a:t>Boolean expression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expression (the </a:t>
            </a:r>
            <a:r>
              <a:rPr lang="en-US" sz="2000" i="1" dirty="0"/>
              <a:t>condition</a:t>
            </a:r>
            <a:r>
              <a:rPr lang="en-US" sz="2000" dirty="0"/>
              <a:t>) </a:t>
            </a:r>
            <a:r>
              <a:rPr lang="en-US" sz="2000" b="1" dirty="0">
                <a:solidFill>
                  <a:srgbClr val="FF0000"/>
                </a:solidFill>
              </a:rPr>
              <a:t>must evaluate </a:t>
            </a:r>
            <a:r>
              <a:rPr lang="en-US" sz="2000" dirty="0"/>
              <a:t>to </a:t>
            </a:r>
            <a:r>
              <a:rPr lang="en-US" sz="2000" i="1" dirty="0"/>
              <a:t>either</a:t>
            </a:r>
            <a:r>
              <a:rPr lang="en-US" sz="2000" dirty="0"/>
              <a:t> a </a:t>
            </a:r>
            <a:r>
              <a:rPr lang="en-US" sz="2000" b="1" dirty="0">
                <a:solidFill>
                  <a:srgbClr val="00B050"/>
                </a:solidFill>
              </a:rPr>
              <a:t>True</a:t>
            </a:r>
            <a:r>
              <a:rPr lang="en-US" sz="2000" dirty="0"/>
              <a:t> or a </a:t>
            </a:r>
            <a:r>
              <a:rPr lang="en-US" sz="2000" b="1" dirty="0">
                <a:solidFill>
                  <a:srgbClr val="00B050"/>
                </a:solidFill>
              </a:rPr>
              <a:t>False</a:t>
            </a:r>
            <a:r>
              <a:rPr lang="en-US" sz="2000" dirty="0"/>
              <a:t> value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the condition is </a:t>
            </a:r>
            <a:r>
              <a:rPr lang="en-US" sz="2000" b="1" dirty="0">
                <a:solidFill>
                  <a:srgbClr val="00B050"/>
                </a:solidFill>
              </a:rPr>
              <a:t>True</a:t>
            </a:r>
            <a:r>
              <a:rPr lang="en-US" sz="2000" dirty="0"/>
              <a:t>, then the </a:t>
            </a:r>
            <a:r>
              <a:rPr lang="en-US" sz="2000" u="sng" dirty="0"/>
              <a:t>scope</a:t>
            </a:r>
            <a:r>
              <a:rPr lang="en-US" sz="2000" dirty="0"/>
              <a:t> immediately following the </a:t>
            </a:r>
            <a:r>
              <a:rPr lang="en-US" sz="2000" b="1" dirty="0">
                <a:solidFill>
                  <a:srgbClr val="0070C0"/>
                </a:solidFill>
              </a:rPr>
              <a:t>if </a:t>
            </a:r>
            <a:r>
              <a:rPr lang="en-US" sz="2000" dirty="0"/>
              <a:t>statement is executed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the condition is </a:t>
            </a:r>
            <a:r>
              <a:rPr lang="en-US" sz="2000" b="1" dirty="0">
                <a:solidFill>
                  <a:srgbClr val="00B050"/>
                </a:solidFill>
              </a:rPr>
              <a:t>False</a:t>
            </a:r>
            <a:r>
              <a:rPr lang="en-US" sz="2000" dirty="0"/>
              <a:t>, and there is an </a:t>
            </a:r>
            <a:r>
              <a:rPr lang="en-US" sz="2000" b="1" dirty="0">
                <a:solidFill>
                  <a:srgbClr val="0070C0"/>
                </a:solidFill>
              </a:rPr>
              <a:t>else</a:t>
            </a:r>
            <a:r>
              <a:rPr lang="en-US" sz="2000" dirty="0"/>
              <a:t> clause, then the </a:t>
            </a:r>
            <a:r>
              <a:rPr lang="en-US" sz="2000" u="sng" dirty="0"/>
              <a:t>scope</a:t>
            </a:r>
            <a:r>
              <a:rPr lang="en-US" sz="2000" dirty="0"/>
              <a:t> immediately following the </a:t>
            </a:r>
            <a:r>
              <a:rPr lang="en-US" sz="2000" b="1" dirty="0">
                <a:solidFill>
                  <a:srgbClr val="0070C0"/>
                </a:solidFill>
              </a:rPr>
              <a:t>else</a:t>
            </a:r>
            <a:r>
              <a:rPr lang="en-US" sz="2000" dirty="0"/>
              <a:t> statement is executed 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Every </a:t>
            </a:r>
            <a:r>
              <a:rPr lang="en-US" sz="2000" b="1" dirty="0">
                <a:solidFill>
                  <a:srgbClr val="0070C0"/>
                </a:solidFill>
              </a:rPr>
              <a:t>if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statement does not need to have an </a:t>
            </a:r>
            <a:r>
              <a:rPr lang="en-US" sz="2000" b="1" dirty="0">
                <a:solidFill>
                  <a:srgbClr val="0070C0"/>
                </a:solidFill>
              </a:rPr>
              <a:t>else</a:t>
            </a:r>
            <a:r>
              <a:rPr lang="en-US" sz="2000" dirty="0"/>
              <a:t> clause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can also use </a:t>
            </a:r>
            <a:r>
              <a:rPr lang="en-US" sz="2000" b="1" dirty="0" err="1">
                <a:solidFill>
                  <a:srgbClr val="0070C0"/>
                </a:solidFill>
              </a:rPr>
              <a:t>elif</a:t>
            </a:r>
            <a:r>
              <a:rPr lang="en-US" sz="2000" dirty="0"/>
              <a:t> to continue to test for other conditions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if</a:t>
            </a:r>
            <a:r>
              <a:rPr lang="en-US" sz="2400" dirty="0"/>
              <a:t>, </a:t>
            </a:r>
            <a:r>
              <a:rPr lang="en-US" sz="2400" b="1" dirty="0" err="1">
                <a:solidFill>
                  <a:srgbClr val="0070C0"/>
                </a:solidFill>
              </a:rPr>
              <a:t>elif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0070C0"/>
                </a:solidFill>
              </a:rPr>
              <a:t>else</a:t>
            </a:r>
            <a:r>
              <a:rPr lang="en-US" sz="2400" dirty="0"/>
              <a:t> statements </a:t>
            </a:r>
            <a:r>
              <a:rPr lang="en-US" sz="2400" i="1" dirty="0"/>
              <a:t>all</a:t>
            </a:r>
            <a:r>
              <a:rPr lang="en-US" sz="2400" dirty="0"/>
              <a:t> introduce scopes (meaning they require a </a:t>
            </a:r>
            <a:r>
              <a:rPr lang="en-US" sz="2400" b="1" dirty="0"/>
              <a:t>colon</a:t>
            </a:r>
            <a:r>
              <a:rPr lang="en-US" sz="2400" dirty="0"/>
              <a:t> at the end of their line)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68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if</a:t>
            </a:r>
            <a:r>
              <a:rPr lang="en-US" sz="32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Statement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393B3B-B662-46F2-AB48-CD383794D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3" t="798" b="1"/>
          <a:stretch/>
        </p:blipFill>
        <p:spPr>
          <a:xfrm>
            <a:off x="4227154" y="1909951"/>
            <a:ext cx="4261977" cy="28346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D917BA-48E6-4517-A3F9-1360056D6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69" y="1808246"/>
            <a:ext cx="3295238" cy="30380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DF5B6AC-929B-44F0-84EE-79DC2FED04D2}"/>
              </a:ext>
            </a:extLst>
          </p:cNvPr>
          <p:cNvSpPr/>
          <p:nvPr/>
        </p:nvSpPr>
        <p:spPr>
          <a:xfrm>
            <a:off x="3252019" y="1909952"/>
            <a:ext cx="184355" cy="265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FFFD77-D6F5-4819-8171-DBAD8CCE0C45}"/>
              </a:ext>
            </a:extLst>
          </p:cNvPr>
          <p:cNvSpPr/>
          <p:nvPr/>
        </p:nvSpPr>
        <p:spPr>
          <a:xfrm>
            <a:off x="3522406" y="2711281"/>
            <a:ext cx="184355" cy="265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42965D-9311-4758-AB2F-5B70AF4D693B}"/>
              </a:ext>
            </a:extLst>
          </p:cNvPr>
          <p:cNvSpPr/>
          <p:nvPr/>
        </p:nvSpPr>
        <p:spPr>
          <a:xfrm>
            <a:off x="3522406" y="3513375"/>
            <a:ext cx="184355" cy="265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E12F9E-5DF5-44DA-9665-BEDC41DAF1A9}"/>
              </a:ext>
            </a:extLst>
          </p:cNvPr>
          <p:cNvSpPr/>
          <p:nvPr/>
        </p:nvSpPr>
        <p:spPr>
          <a:xfrm>
            <a:off x="1270819" y="4322078"/>
            <a:ext cx="184355" cy="265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F56938-8097-41C9-9EAA-5A439619146D}"/>
              </a:ext>
            </a:extLst>
          </p:cNvPr>
          <p:cNvSpPr/>
          <p:nvPr/>
        </p:nvSpPr>
        <p:spPr>
          <a:xfrm>
            <a:off x="7558548" y="2217095"/>
            <a:ext cx="184355" cy="265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A6EE7D-F070-4095-90B8-4BB9D210C241}"/>
              </a:ext>
            </a:extLst>
          </p:cNvPr>
          <p:cNvSpPr/>
          <p:nvPr/>
        </p:nvSpPr>
        <p:spPr>
          <a:xfrm>
            <a:off x="7954297" y="2814859"/>
            <a:ext cx="184355" cy="265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1BF165-4A52-4097-949F-09F04E43AB60}"/>
              </a:ext>
            </a:extLst>
          </p:cNvPr>
          <p:cNvSpPr/>
          <p:nvPr/>
        </p:nvSpPr>
        <p:spPr>
          <a:xfrm>
            <a:off x="7416594" y="3373283"/>
            <a:ext cx="184355" cy="265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232178-C26F-41D4-BAD2-6465371E30AB}"/>
              </a:ext>
            </a:extLst>
          </p:cNvPr>
          <p:cNvSpPr/>
          <p:nvPr/>
        </p:nvSpPr>
        <p:spPr>
          <a:xfrm>
            <a:off x="5275620" y="3953386"/>
            <a:ext cx="184355" cy="2654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DB6A5554-9E4E-49BD-94F9-738741CAA681}"/>
              </a:ext>
            </a:extLst>
          </p:cNvPr>
          <p:cNvSpPr/>
          <p:nvPr/>
        </p:nvSpPr>
        <p:spPr>
          <a:xfrm>
            <a:off x="3766975" y="5083207"/>
            <a:ext cx="1852160" cy="934574"/>
          </a:xfrm>
          <a:prstGeom prst="wedgeRectCallout">
            <a:avLst>
              <a:gd name="adj1" fmla="val -51159"/>
              <a:gd name="adj2" fmla="val -13864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Be mindful of the </a:t>
            </a:r>
            <a:r>
              <a:rPr lang="en-US" b="1" dirty="0">
                <a:solidFill>
                  <a:srgbClr val="FF0000"/>
                </a:solidFill>
              </a:rPr>
              <a:t>colons : </a:t>
            </a:r>
            <a:r>
              <a:rPr lang="en-US" dirty="0">
                <a:solidFill>
                  <a:srgbClr val="FF0000"/>
                </a:solidFill>
              </a:rPr>
              <a:t>that start the scopes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C88E3891-9795-4B2E-B8E8-64E045ACE8F4}"/>
              </a:ext>
            </a:extLst>
          </p:cNvPr>
          <p:cNvSpPr/>
          <p:nvPr/>
        </p:nvSpPr>
        <p:spPr>
          <a:xfrm>
            <a:off x="6286492" y="754692"/>
            <a:ext cx="1852160" cy="934574"/>
          </a:xfrm>
          <a:prstGeom prst="wedgeRectCallout">
            <a:avLst>
              <a:gd name="adj1" fmla="val -131981"/>
              <a:gd name="adj2" fmla="val 64924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def</a:t>
            </a:r>
            <a:r>
              <a:rPr lang="en-US" dirty="0">
                <a:solidFill>
                  <a:srgbClr val="FF0000"/>
                </a:solidFill>
              </a:rPr>
              <a:t> is how we define a function</a:t>
            </a: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55EF1644-6FC0-4D60-A538-A49CEB5AD039}"/>
              </a:ext>
            </a:extLst>
          </p:cNvPr>
          <p:cNvSpPr/>
          <p:nvPr/>
        </p:nvSpPr>
        <p:spPr>
          <a:xfrm>
            <a:off x="6816823" y="4634764"/>
            <a:ext cx="1852160" cy="934574"/>
          </a:xfrm>
          <a:prstGeom prst="wedgeRectCallout">
            <a:avLst>
              <a:gd name="adj1" fmla="val -39613"/>
              <a:gd name="adj2" fmla="val -126024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Functions can return values</a:t>
            </a:r>
          </a:p>
        </p:txBody>
      </p:sp>
    </p:spTree>
    <p:extLst>
      <p:ext uri="{BB962C8B-B14F-4D97-AF65-F5344CB8AC3E}">
        <p14:creationId xmlns:p14="http://schemas.microsoft.com/office/powerpoint/2010/main" val="286852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if</a:t>
            </a:r>
            <a:r>
              <a:rPr lang="en-US" sz="32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Statement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40E88-A1CD-F67D-3289-AA682C4D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95" y="1530871"/>
            <a:ext cx="8519410" cy="44726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758E88-C483-E59B-2C81-AE79677E9297}"/>
              </a:ext>
            </a:extLst>
          </p:cNvPr>
          <p:cNvSpPr/>
          <p:nvPr/>
        </p:nvSpPr>
        <p:spPr>
          <a:xfrm>
            <a:off x="786984" y="3767216"/>
            <a:ext cx="2061147" cy="2428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41370-F9C9-AADB-6CD7-839E230D4E08}"/>
              </a:ext>
            </a:extLst>
          </p:cNvPr>
          <p:cNvSpPr txBox="1"/>
          <p:nvPr/>
        </p:nvSpPr>
        <p:spPr>
          <a:xfrm>
            <a:off x="4362138" y="4473587"/>
            <a:ext cx="3486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/>
              <a:t>break</a:t>
            </a:r>
            <a:r>
              <a:rPr lang="en-US" sz="2000" dirty="0"/>
              <a:t> statement immediately exits from the closest enclosing loop structure</a:t>
            </a:r>
          </a:p>
        </p:txBody>
      </p:sp>
    </p:spTree>
    <p:extLst>
      <p:ext uri="{BB962C8B-B14F-4D97-AF65-F5344CB8AC3E}">
        <p14:creationId xmlns:p14="http://schemas.microsoft.com/office/powerpoint/2010/main" val="180615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Totient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03502"/>
            <a:ext cx="7886700" cy="40054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Euler’s </a:t>
            </a:r>
            <a:r>
              <a:rPr lang="en-US" sz="2400" b="1" dirty="0">
                <a:solidFill>
                  <a:srgbClr val="00B050"/>
                </a:solidFill>
              </a:rPr>
              <a:t>Totient</a:t>
            </a:r>
            <a:r>
              <a:rPr lang="en-US" sz="2400" dirty="0"/>
              <a:t> for each integer between </a:t>
            </a:r>
            <a:r>
              <a:rPr lang="en-US" sz="2400" b="1" dirty="0"/>
              <a:t>2</a:t>
            </a:r>
            <a:r>
              <a:rPr lang="en-US" sz="2400" dirty="0"/>
              <a:t> and </a:t>
            </a:r>
            <a:r>
              <a:rPr lang="en-US" sz="2400" b="1" dirty="0"/>
              <a:t>100</a:t>
            </a:r>
            <a:r>
              <a:rPr lang="en-US" sz="2400" dirty="0"/>
              <a:t> inclusive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b="1" dirty="0"/>
              <a:t>totient</a:t>
            </a:r>
            <a:r>
              <a:rPr lang="en-US" sz="2000" dirty="0"/>
              <a:t> of an integer is the “number of positive integers” </a:t>
            </a:r>
            <a:r>
              <a:rPr lang="en-US" sz="20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less</a:t>
            </a:r>
            <a:r>
              <a:rPr lang="en-US" sz="2000" b="1" dirty="0"/>
              <a:t> </a:t>
            </a:r>
            <a:r>
              <a:rPr lang="en-US" sz="20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than</a:t>
            </a:r>
            <a:r>
              <a:rPr lang="en-US" sz="2000" dirty="0"/>
              <a:t> the given integer that are </a:t>
            </a:r>
            <a:r>
              <a:rPr lang="en-US" sz="2000" i="1" dirty="0"/>
              <a:t>relatively</a:t>
            </a:r>
            <a:r>
              <a:rPr lang="en-US" sz="2000" dirty="0"/>
              <a:t> prime to that integer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Totient(12) = 4  because only {1, 5, 7, 11} are relatively prime to 12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hlinkClick r:id="rId2"/>
              </a:rPr>
              <a:t>http://www.wolframalpha.com/input/?i=totient(12)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program should display </a:t>
            </a:r>
            <a:r>
              <a:rPr lang="en-US" sz="2400" b="1" dirty="0">
                <a:solidFill>
                  <a:srgbClr val="FF0000"/>
                </a:solidFill>
              </a:rPr>
              <a:t>only </a:t>
            </a:r>
            <a:r>
              <a:rPr lang="en-US" sz="2400" dirty="0"/>
              <a:t>those integers whose </a:t>
            </a:r>
            <a:r>
              <a:rPr lang="en-US" sz="2400" b="1" dirty="0">
                <a:solidFill>
                  <a:srgbClr val="00B050"/>
                </a:solidFill>
              </a:rPr>
              <a:t>value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00B050"/>
                </a:solidFill>
              </a:rPr>
              <a:t>exceeds</a:t>
            </a:r>
            <a:r>
              <a:rPr lang="en-US" sz="2400" b="1" dirty="0">
                <a:solidFill>
                  <a:srgbClr val="00B050"/>
                </a:solidFill>
              </a:rPr>
              <a:t> its own totient by exactly 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do you notice about those integers?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4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7188ADB-9E95-F7D5-9CDB-80134D40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283" y="1438634"/>
            <a:ext cx="5429417" cy="5145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euler_totient.py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67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EFE066-ABC9-B89B-F19A-B25141C70744}"/>
              </a:ext>
            </a:extLst>
          </p:cNvPr>
          <p:cNvGrpSpPr/>
          <p:nvPr/>
        </p:nvGrpSpPr>
        <p:grpSpPr>
          <a:xfrm>
            <a:off x="3116361" y="6075917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BF7096-62C8-C4D1-613E-86E76296C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17AB37-F2BB-96DB-DF97-49E803659C5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1247197-1FFD-9207-B6C3-59A13AC16638}"/>
              </a:ext>
            </a:extLst>
          </p:cNvPr>
          <p:cNvGrpSpPr/>
          <p:nvPr/>
        </p:nvGrpSpPr>
        <p:grpSpPr>
          <a:xfrm>
            <a:off x="3580815" y="4177686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1FBF4F-08FE-28E4-3186-B9DE4415B5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2EC830-8033-7991-469D-952878A407B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9DF57F-A3DF-1442-9807-13C97527E6CA}"/>
              </a:ext>
            </a:extLst>
          </p:cNvPr>
          <p:cNvGrpSpPr/>
          <p:nvPr/>
        </p:nvGrpSpPr>
        <p:grpSpPr>
          <a:xfrm>
            <a:off x="4946618" y="5012509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696082-5CAD-3C12-C974-2C9DEA9F87E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D40F150-1179-4600-4571-046D6D9E0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435333-5007-9771-FC4A-61FAB35BF680}"/>
              </a:ext>
            </a:extLst>
          </p:cNvPr>
          <p:cNvGrpSpPr/>
          <p:nvPr/>
        </p:nvGrpSpPr>
        <p:grpSpPr>
          <a:xfrm>
            <a:off x="5312622" y="5235664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C31806-8F59-6604-27A6-E406837206A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297CF6B-059B-1D0E-E524-5D8D7B2E3E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0367CC-D43E-296B-CDB0-A5B434B727AC}"/>
              </a:ext>
            </a:extLst>
          </p:cNvPr>
          <p:cNvGrpSpPr/>
          <p:nvPr/>
        </p:nvGrpSpPr>
        <p:grpSpPr>
          <a:xfrm>
            <a:off x="3858268" y="2455138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6819FD1-A3C8-DE55-CB8B-C8D874BC1D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07C1753-4FDF-D0CA-6F51-1669426C4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2B30FB-96A0-E520-571F-26BC3FE5D36D}"/>
              </a:ext>
            </a:extLst>
          </p:cNvPr>
          <p:cNvGrpSpPr/>
          <p:nvPr/>
        </p:nvGrpSpPr>
        <p:grpSpPr>
          <a:xfrm>
            <a:off x="4789991" y="2871999"/>
            <a:ext cx="1076632" cy="369332"/>
            <a:chOff x="2157212" y="5356391"/>
            <a:chExt cx="1076632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634F8D-4916-F8C3-8009-9F07FBDC28F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7F37279-7129-B935-FD47-EBF60E105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7BB966-5EEF-F8D5-3D41-ECB15BC2977D}"/>
              </a:ext>
            </a:extLst>
          </p:cNvPr>
          <p:cNvGrpSpPr/>
          <p:nvPr/>
        </p:nvGrpSpPr>
        <p:grpSpPr>
          <a:xfrm>
            <a:off x="5136578" y="3085373"/>
            <a:ext cx="1076632" cy="369332"/>
            <a:chOff x="2157212" y="5356391"/>
            <a:chExt cx="1076632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CF994C-059D-D988-3DFE-98360DE27A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BA180ED-ADA7-1799-680D-F983B1E57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56BB5-5D08-AE49-8E6A-0B671BFE747F}"/>
              </a:ext>
            </a:extLst>
          </p:cNvPr>
          <p:cNvGrpSpPr/>
          <p:nvPr/>
        </p:nvGrpSpPr>
        <p:grpSpPr>
          <a:xfrm>
            <a:off x="4204423" y="3297721"/>
            <a:ext cx="1076632" cy="369332"/>
            <a:chOff x="2157212" y="5356391"/>
            <a:chExt cx="1076632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364038-860B-AE1F-63B8-8C71F8BDE45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B5D9356-583C-E7D4-45AF-13D1276E72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45A9458-3C75-DD5D-6376-772E5F4DAAA0}"/>
              </a:ext>
            </a:extLst>
          </p:cNvPr>
          <p:cNvGrpSpPr/>
          <p:nvPr/>
        </p:nvGrpSpPr>
        <p:grpSpPr>
          <a:xfrm>
            <a:off x="3635965" y="3525879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51402D-1F16-4797-8D44-939EFDB4652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132D2B6-4954-37AC-040C-2D2A423A24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F32E9F-54E9-7A32-B174-B0D680A1945C}"/>
              </a:ext>
            </a:extLst>
          </p:cNvPr>
          <p:cNvGrpSpPr/>
          <p:nvPr/>
        </p:nvGrpSpPr>
        <p:grpSpPr>
          <a:xfrm>
            <a:off x="5141205" y="5442364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C3B7EE6-3692-2EC0-13C6-2794E4D6E67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F208E67-C907-2BFD-5C11-E5E313FC96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692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D399E-E7BC-5EBB-DE95-58B62A4B0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515129-C920-28E1-787C-3950AD77F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euler_totient.py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0999F36E-5114-EF10-21C6-664C4D507D77}"/>
              </a:ext>
            </a:extLst>
          </p:cNvPr>
          <p:cNvSpPr/>
          <p:nvPr/>
        </p:nvSpPr>
        <p:spPr>
          <a:xfrm>
            <a:off x="3494668" y="3808236"/>
            <a:ext cx="2806505" cy="1177928"/>
          </a:xfrm>
          <a:prstGeom prst="wedgeRectCallout">
            <a:avLst>
              <a:gd name="adj1" fmla="val -43380"/>
              <a:gd name="adj2" fmla="val -9886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What do you notice about those integers that exceed their totient value by 1?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52484A8-8557-50F7-1E28-301F6EA1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52" y="2592931"/>
            <a:ext cx="7438095" cy="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60D86F-26A4-46EE-9328-E512B3C95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950" y="3009036"/>
            <a:ext cx="4142857" cy="3009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while</a:t>
            </a:r>
            <a:r>
              <a:rPr lang="en-US" sz="32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3281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while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loop executes all the statements within its scope as long as the loop conditional remains </a:t>
            </a:r>
            <a:r>
              <a:rPr lang="en-US" sz="2400" b="1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sp>
        <p:nvSpPr>
          <p:cNvPr id="8" name="Speech Bubble: Rectangle 7"/>
          <p:cNvSpPr/>
          <p:nvPr/>
        </p:nvSpPr>
        <p:spPr>
          <a:xfrm>
            <a:off x="5249188" y="2626167"/>
            <a:ext cx="1504336" cy="634182"/>
          </a:xfrm>
          <a:prstGeom prst="wedgeRectCallout">
            <a:avLst>
              <a:gd name="adj1" fmla="val -53120"/>
              <a:gd name="adj2" fmla="val 146234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loop conditional</a:t>
            </a:r>
          </a:p>
        </p:txBody>
      </p:sp>
      <p:sp>
        <p:nvSpPr>
          <p:cNvPr id="6" name="Rectangle 5"/>
          <p:cNvSpPr/>
          <p:nvPr/>
        </p:nvSpPr>
        <p:spPr>
          <a:xfrm>
            <a:off x="4387645" y="3880574"/>
            <a:ext cx="1460090" cy="5513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E044DD-1E90-4621-B7DC-3DEDBB44EEAC}"/>
              </a:ext>
            </a:extLst>
          </p:cNvPr>
          <p:cNvSpPr/>
          <p:nvPr/>
        </p:nvSpPr>
        <p:spPr>
          <a:xfrm>
            <a:off x="3637543" y="5353664"/>
            <a:ext cx="257270" cy="29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05314E-27B2-473B-951D-A5F3F5C455DB}"/>
              </a:ext>
            </a:extLst>
          </p:cNvPr>
          <p:cNvSpPr/>
          <p:nvPr/>
        </p:nvSpPr>
        <p:spPr>
          <a:xfrm>
            <a:off x="2841131" y="4008139"/>
            <a:ext cx="257270" cy="29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B098CA1-8FA6-40DB-A2D8-25BB9DFF8E78}"/>
              </a:ext>
            </a:extLst>
          </p:cNvPr>
          <p:cNvCxnSpPr>
            <a:stCxn id="10" idx="1"/>
            <a:endCxn id="11" idx="1"/>
          </p:cNvCxnSpPr>
          <p:nvPr/>
        </p:nvCxnSpPr>
        <p:spPr>
          <a:xfrm rot="10800000">
            <a:off x="2841131" y="4156233"/>
            <a:ext cx="796412" cy="1345525"/>
          </a:xfrm>
          <a:prstGeom prst="bentConnector3">
            <a:avLst>
              <a:gd name="adj1" fmla="val 12870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949712B0-7A3D-4D40-BDD5-588135B4A9D6}"/>
              </a:ext>
            </a:extLst>
          </p:cNvPr>
          <p:cNvSpPr/>
          <p:nvPr/>
        </p:nvSpPr>
        <p:spPr>
          <a:xfrm>
            <a:off x="6983986" y="3945148"/>
            <a:ext cx="1688065" cy="932815"/>
          </a:xfrm>
          <a:prstGeom prst="wedgeRectCallout">
            <a:avLst>
              <a:gd name="adj1" fmla="val -99862"/>
              <a:gd name="adj2" fmla="val -25311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</a:t>
            </a:r>
            <a:r>
              <a:rPr lang="en-US" b="1" dirty="0">
                <a:solidFill>
                  <a:srgbClr val="FF0000"/>
                </a:solidFill>
              </a:rPr>
              <a:t>while</a:t>
            </a:r>
            <a:r>
              <a:rPr lang="en-US" dirty="0">
                <a:solidFill>
                  <a:srgbClr val="FF0000"/>
                </a:solidFill>
              </a:rPr>
              <a:t> loop introduces a scope</a:t>
            </a:r>
          </a:p>
        </p:txBody>
      </p:sp>
    </p:spTree>
    <p:extLst>
      <p:ext uri="{BB962C8B-B14F-4D97-AF65-F5344CB8AC3E}">
        <p14:creationId xmlns:p14="http://schemas.microsoft.com/office/powerpoint/2010/main" val="4058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age_in_weeks.py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13FD55-85D9-7B35-6E94-BFF493A0C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00" y="1690689"/>
            <a:ext cx="7801200" cy="34315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2CBB19-5C5B-7D01-D4EC-0724E15FEAAE}"/>
              </a:ext>
            </a:extLst>
          </p:cNvPr>
          <p:cNvSpPr/>
          <p:nvPr/>
        </p:nvSpPr>
        <p:spPr>
          <a:xfrm>
            <a:off x="1186453" y="3022810"/>
            <a:ext cx="1904370" cy="204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39D8CC-B218-7BE5-C7FD-7422B5A6FD34}"/>
              </a:ext>
            </a:extLst>
          </p:cNvPr>
          <p:cNvSpPr/>
          <p:nvPr/>
        </p:nvSpPr>
        <p:spPr>
          <a:xfrm>
            <a:off x="1316182" y="3391332"/>
            <a:ext cx="1079395" cy="204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B7FBCE-D299-914A-225E-DA1ABE3541E2}"/>
              </a:ext>
            </a:extLst>
          </p:cNvPr>
          <p:cNvSpPr/>
          <p:nvPr/>
        </p:nvSpPr>
        <p:spPr>
          <a:xfrm>
            <a:off x="3720575" y="2001703"/>
            <a:ext cx="1350189" cy="2880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A1FC3F-914D-64D2-3EF3-17FC85B2DC0B}"/>
              </a:ext>
            </a:extLst>
          </p:cNvPr>
          <p:cNvCxnSpPr>
            <a:stCxn id="9" idx="1"/>
            <a:endCxn id="10" idx="1"/>
          </p:cNvCxnSpPr>
          <p:nvPr/>
        </p:nvCxnSpPr>
        <p:spPr>
          <a:xfrm rot="10800000" flipH="1" flipV="1">
            <a:off x="1186452" y="3124830"/>
            <a:ext cx="129729" cy="368522"/>
          </a:xfrm>
          <a:prstGeom prst="bentConnector3">
            <a:avLst>
              <a:gd name="adj1" fmla="val -17621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8021B22-79EF-5F92-98DB-960F53D8AAB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2395577" y="2145741"/>
            <a:ext cx="1324998" cy="1347611"/>
          </a:xfrm>
          <a:prstGeom prst="bentConnector3">
            <a:avLst>
              <a:gd name="adj1" fmla="val 7338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4271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EC4E82-8AB0-39F4-CE3E-9759E58FA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923" y="3835838"/>
            <a:ext cx="5324894" cy="1562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Modulus (</a:t>
            </a:r>
            <a:r>
              <a:rPr lang="en-US" sz="3200" b="1" dirty="0">
                <a:latin typeface="+mn-lt"/>
              </a:rPr>
              <a:t>%</a:t>
            </a:r>
            <a:r>
              <a:rPr lang="en-US" sz="3200" dirty="0">
                <a:latin typeface="+mn-lt"/>
              </a:rPr>
              <a:t>)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4"/>
            <a:ext cx="7886700" cy="138239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“</a:t>
            </a:r>
            <a:r>
              <a:rPr lang="en-US" sz="2400" b="1" dirty="0">
                <a:solidFill>
                  <a:srgbClr val="00B050"/>
                </a:solidFill>
              </a:rPr>
              <a:t>mod</a:t>
            </a:r>
            <a:r>
              <a:rPr lang="en-US" sz="2400" dirty="0"/>
              <a:t>” operator (</a:t>
            </a:r>
            <a:r>
              <a:rPr lang="en-US" sz="2400" b="1" dirty="0"/>
              <a:t>%</a:t>
            </a:r>
            <a:r>
              <a:rPr lang="en-US" sz="2400" dirty="0"/>
              <a:t>) returns the integer </a:t>
            </a:r>
            <a:r>
              <a:rPr lang="en-US" sz="2400" b="1" dirty="0"/>
              <a:t>remainder</a:t>
            </a:r>
            <a:r>
              <a:rPr lang="en-US" sz="2400" dirty="0"/>
              <a:t> of an implicit division operation, e.g., </a:t>
            </a:r>
            <a:r>
              <a:rPr lang="en-US" sz="2400" b="1" dirty="0">
                <a:solidFill>
                  <a:srgbClr val="FF0000"/>
                </a:solidFill>
              </a:rPr>
              <a:t>37 % 5 = 2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double equals operator (</a:t>
            </a:r>
            <a:r>
              <a:rPr lang="en-US" sz="2400" b="1" dirty="0"/>
              <a:t>==</a:t>
            </a:r>
            <a:r>
              <a:rPr lang="en-US" sz="2400" dirty="0"/>
              <a:t>) when testing for </a:t>
            </a:r>
            <a:r>
              <a:rPr lang="en-US" sz="2400" b="1" dirty="0">
                <a:solidFill>
                  <a:srgbClr val="0070C0"/>
                </a:solidFill>
              </a:rPr>
              <a:t>equality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307880" y="4609356"/>
            <a:ext cx="1463214" cy="259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9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Perfect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036027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program to calculate and display all the perfect numbers </a:t>
                </a:r>
                <a:r>
                  <a:rPr lang="en-US" sz="2400" b="1" dirty="0"/>
                  <a:t>n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between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dirty="0"/>
                  <a:t> and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10,000</a:t>
                </a:r>
                <a:r>
                  <a:rPr lang="en-US" sz="2400" dirty="0"/>
                  <a:t> (inclusive, exclusive)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An integer </a:t>
                </a:r>
                <a:r>
                  <a:rPr lang="en-US" sz="2400" b="1" dirty="0"/>
                  <a:t>n</a:t>
                </a:r>
                <a:r>
                  <a:rPr lang="en-US" sz="2400" dirty="0"/>
                  <a:t> is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perfect</a:t>
                </a:r>
                <a:r>
                  <a:rPr lang="en-US" sz="2400" dirty="0"/>
                  <a:t> when the sum of its </a:t>
                </a:r>
                <a:r>
                  <a:rPr lang="en-US" sz="2400" i="1" dirty="0"/>
                  <a:t>proper</a:t>
                </a:r>
                <a:r>
                  <a:rPr lang="en-US" sz="2400" dirty="0"/>
                  <a:t> divisors  (all divisors including </a:t>
                </a:r>
                <a:r>
                  <a:rPr lang="en-US" sz="2400" b="1" dirty="0"/>
                  <a:t>1,</a:t>
                </a:r>
                <a:r>
                  <a:rPr lang="en-US" sz="2400" dirty="0"/>
                  <a:t> but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including </a:t>
                </a:r>
                <a:r>
                  <a:rPr lang="en-US" sz="2400" b="1" dirty="0"/>
                  <a:t>n</a:t>
                </a:r>
                <a:r>
                  <a:rPr lang="en-US" sz="2400" dirty="0"/>
                  <a:t>) is equal to </a:t>
                </a:r>
                <a:r>
                  <a:rPr lang="en-US" sz="2400" b="1" dirty="0"/>
                  <a:t>n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Example: 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6 = 1 + 2 + 3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036027" cy="4596946"/>
              </a:xfrm>
              <a:blipFill>
                <a:blip r:embed="rId3"/>
                <a:stretch>
                  <a:fillRect l="-986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890" y="4107363"/>
            <a:ext cx="2348220" cy="16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919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Perfect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75" y="1779557"/>
            <a:ext cx="4912650" cy="42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300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D399E-E7BC-5EBB-DE95-58B62A4B0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515129-C920-28E1-787C-3950AD77F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perfect_numbers.py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D9B75F-2526-A2BC-0EE6-6499F8B1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09" y="1789979"/>
            <a:ext cx="4752381" cy="4200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1BB9AED-DC13-DB08-7543-F2EEA2FB02D6}"/>
              </a:ext>
            </a:extLst>
          </p:cNvPr>
          <p:cNvGrpSpPr/>
          <p:nvPr/>
        </p:nvGrpSpPr>
        <p:grpSpPr>
          <a:xfrm>
            <a:off x="2958890" y="5638530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B339AFA-4A32-1F08-1F96-97BE6025A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5DFDAD5-61C3-C0F9-E521-CFD1F3110CD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47B20A5-11EA-A327-1189-1AACD7A9F0F8}"/>
              </a:ext>
            </a:extLst>
          </p:cNvPr>
          <p:cNvGrpSpPr/>
          <p:nvPr/>
        </p:nvGrpSpPr>
        <p:grpSpPr>
          <a:xfrm>
            <a:off x="3397198" y="4262538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FAE5E38-9CE4-D5C7-F0A4-2148A4C19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3C0CF1F-C7D6-D974-C050-F328623A2DA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E386A30-4829-BF50-778F-3DF620C70691}"/>
              </a:ext>
            </a:extLst>
          </p:cNvPr>
          <p:cNvGrpSpPr/>
          <p:nvPr/>
        </p:nvGrpSpPr>
        <p:grpSpPr>
          <a:xfrm>
            <a:off x="5229458" y="4488869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9B253B-926D-F892-CE8E-715D3EAEDFF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68B66DA-9760-BCD0-4C1F-56A07DB847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3F4FC8B-FA87-E5CE-E549-03442E2A0953}"/>
              </a:ext>
            </a:extLst>
          </p:cNvPr>
          <p:cNvGrpSpPr/>
          <p:nvPr/>
        </p:nvGrpSpPr>
        <p:grpSpPr>
          <a:xfrm>
            <a:off x="4782491" y="4727091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6237AD7-106B-6E5D-F768-5D12E3921C0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8087F7F-5B99-C324-A978-67DC7F8377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3FBE41F-1B27-695F-2BBD-71648D9DFE28}"/>
              </a:ext>
            </a:extLst>
          </p:cNvPr>
          <p:cNvGrpSpPr/>
          <p:nvPr/>
        </p:nvGrpSpPr>
        <p:grpSpPr>
          <a:xfrm>
            <a:off x="4153630" y="2895714"/>
            <a:ext cx="1068643" cy="369332"/>
            <a:chOff x="3647644" y="5359159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88D08B-FFD0-38A8-6B52-2E79AE3D4FF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3D9DFD7-F2AD-0C0F-F231-EE2DDEE55B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AEF8FB5-B213-A8B8-EC15-44563A91F6C2}"/>
              </a:ext>
            </a:extLst>
          </p:cNvPr>
          <p:cNvGrpSpPr/>
          <p:nvPr/>
        </p:nvGrpSpPr>
        <p:grpSpPr>
          <a:xfrm>
            <a:off x="5866871" y="332997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1824E6-40FE-A89F-5D31-62A531A5A6E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F9F7496-AF57-BECE-1262-0353258690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F814718-4808-7EC9-B17B-87115C532DBD}"/>
              </a:ext>
            </a:extLst>
          </p:cNvPr>
          <p:cNvGrpSpPr/>
          <p:nvPr/>
        </p:nvGrpSpPr>
        <p:grpSpPr>
          <a:xfrm>
            <a:off x="5389873" y="3562942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7A3886-17D6-67A6-D95A-3E7545B34BD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28D7DBC-4947-AEA4-E88A-6B359C590F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2D9634E-C00D-3EFA-EA7F-8D1D05E48ED9}"/>
              </a:ext>
            </a:extLst>
          </p:cNvPr>
          <p:cNvGrpSpPr/>
          <p:nvPr/>
        </p:nvGrpSpPr>
        <p:grpSpPr>
          <a:xfrm>
            <a:off x="6850323" y="4941062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C729841-85BE-9CF4-6F71-532DCFD3B6E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83F3C62-EC79-227F-28C0-B71A1FCC1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6782D79-5EF9-F418-6990-4CD820B429FC}"/>
              </a:ext>
            </a:extLst>
          </p:cNvPr>
          <p:cNvGrpSpPr/>
          <p:nvPr/>
        </p:nvGrpSpPr>
        <p:grpSpPr>
          <a:xfrm>
            <a:off x="4571517" y="3103054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A18E383-D9BC-D56B-230A-0D2C281E06A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E2DA568-812C-9C7A-0631-FAF23E202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577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D399E-E7BC-5EBB-DE95-58B62A4B0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515129-C920-28E1-787C-3950AD77F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perfect_numbers.py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278A8-95E2-038C-C3D0-F88CC4B75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01" y="1999504"/>
            <a:ext cx="4106758" cy="1453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6E8526-8BF4-5569-44C5-1A359189D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76" y="4249617"/>
            <a:ext cx="7468247" cy="1012024"/>
          </a:xfrm>
          <a:prstGeom prst="rect">
            <a:avLst/>
          </a:prstGeom>
        </p:spPr>
      </p:pic>
      <p:sp>
        <p:nvSpPr>
          <p:cNvPr id="8" name="Rounded Rectangular Callout 4">
            <a:extLst>
              <a:ext uri="{FF2B5EF4-FFF2-40B4-BE49-F238E27FC236}">
                <a16:creationId xmlns:a16="http://schemas.microsoft.com/office/drawing/2014/main" id="{3A0038A7-B182-B498-808A-A2AB95F9DF7A}"/>
              </a:ext>
            </a:extLst>
          </p:cNvPr>
          <p:cNvSpPr/>
          <p:nvPr/>
        </p:nvSpPr>
        <p:spPr>
          <a:xfrm>
            <a:off x="5747550" y="2099494"/>
            <a:ext cx="2461137" cy="1253613"/>
          </a:xfrm>
          <a:prstGeom prst="wedgeRoundRectCallout">
            <a:avLst>
              <a:gd name="adj1" fmla="val -89765"/>
              <a:gd name="adj2" fmla="val -12370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Do you notice anything special about these numbers?</a:t>
            </a:r>
          </a:p>
        </p:txBody>
      </p:sp>
    </p:spTree>
    <p:extLst>
      <p:ext uri="{BB962C8B-B14F-4D97-AF65-F5344CB8AC3E}">
        <p14:creationId xmlns:p14="http://schemas.microsoft.com/office/powerpoint/2010/main" val="227179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Perfect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478" y="2971615"/>
            <a:ext cx="6019460" cy="24096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40633" y="1542452"/>
            <a:ext cx="28627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0070C0"/>
                </a:solidFill>
              </a:rPr>
              <a:t>Euclid–Euler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07E7E8-3885-4B62-A0FB-45E83DBFB70B}"/>
                  </a:ext>
                </a:extLst>
              </p:cNvPr>
              <p:cNvSpPr txBox="1"/>
              <p:nvPr/>
            </p:nvSpPr>
            <p:spPr>
              <a:xfrm>
                <a:off x="1112974" y="2152147"/>
                <a:ext cx="6918048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𝑝𝑟𝑖𝑚𝑒𝑠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𝑝𝑒𝑟𝑓𝑒𝑐𝑡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07E7E8-3885-4B62-A0FB-45E83DBFB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74" y="2152147"/>
                <a:ext cx="6918048" cy="3943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D73D6AF-C9BC-45BC-8C7E-AF333FF17563}"/>
              </a:ext>
            </a:extLst>
          </p:cNvPr>
          <p:cNvSpPr txBox="1"/>
          <p:nvPr/>
        </p:nvSpPr>
        <p:spPr>
          <a:xfrm>
            <a:off x="1836293" y="5710020"/>
            <a:ext cx="547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Note: This formula might not be the only one to generate perfect numbers – we still don't know for sure!</a:t>
            </a:r>
          </a:p>
        </p:txBody>
      </p:sp>
    </p:spTree>
    <p:extLst>
      <p:ext uri="{BB962C8B-B14F-4D97-AF65-F5344CB8AC3E}">
        <p14:creationId xmlns:p14="http://schemas.microsoft.com/office/powerpoint/2010/main" val="362909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90" y="1717710"/>
            <a:ext cx="8678410" cy="3774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Greatest Common Divisor (GCD)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29870" y="3361626"/>
            <a:ext cx="330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 </a:t>
            </a:r>
            <a:r>
              <a:rPr lang="en-US" sz="2400" dirty="0">
                <a:solidFill>
                  <a:srgbClr val="0070C0"/>
                </a:solidFill>
              </a:rPr>
              <a:t>One can determine the GCD without having to </a:t>
            </a:r>
            <a:r>
              <a:rPr lang="en-US" sz="2400" b="1" dirty="0">
                <a:solidFill>
                  <a:srgbClr val="0070C0"/>
                </a:solidFill>
              </a:rPr>
              <a:t>factor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either</a:t>
            </a:r>
            <a:r>
              <a:rPr lang="en-US" sz="2400" dirty="0">
                <a:solidFill>
                  <a:srgbClr val="0070C0"/>
                </a:solidFill>
              </a:rPr>
              <a:t> of the two integers!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21429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76171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62944" y="3610707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579587" y="360177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862944" y="3784983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17902" y="374859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862944" y="4010462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512459" y="4028271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73830" y="4282810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603174" y="4254922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873830" y="448923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579587" y="450126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798991" y="4694650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532416" y="465366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884716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536499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899457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551240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3425035" y="5377802"/>
            <a:ext cx="661760" cy="4899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What divides A and B must also divide the </a:t>
                </a:r>
                <a:r>
                  <a:rPr lang="en-US" b="1" i="1" dirty="0"/>
                  <a:t>difference</a:t>
                </a:r>
                <a:r>
                  <a:rPr lang="en-US" dirty="0"/>
                  <a:t> of A - B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Why?</a:t>
                </a:r>
              </a:p>
              <a:p>
                <a:pPr algn="ctr"/>
                <a:r>
                  <a:rPr lang="en-US" dirty="0"/>
                  <a:t>Given {A, B, a, b, r} ∊ </a:t>
                </a:r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ℤ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blipFill rotWithShape="0">
                <a:blip r:embed="rId3"/>
                <a:stretch>
                  <a:fillRect t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19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euclid_gcd.py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AA0917-8200-75F5-A8FB-426E6C84B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875" b="32697"/>
          <a:stretch/>
        </p:blipFill>
        <p:spPr>
          <a:xfrm>
            <a:off x="1936839" y="1690689"/>
            <a:ext cx="2378222" cy="32062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BD0AA6-1F1B-38F5-3C61-79EDAC412D6C}"/>
              </a:ext>
            </a:extLst>
          </p:cNvPr>
          <p:cNvSpPr/>
          <p:nvPr/>
        </p:nvSpPr>
        <p:spPr>
          <a:xfrm>
            <a:off x="2363255" y="2715282"/>
            <a:ext cx="1744050" cy="1856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C34B9FDA-6F34-6990-AEEE-D7BA679E9E3F}"/>
              </a:ext>
            </a:extLst>
          </p:cNvPr>
          <p:cNvSpPr/>
          <p:nvPr/>
        </p:nvSpPr>
        <p:spPr>
          <a:xfrm rot="10800000">
            <a:off x="1257814" y="2657092"/>
            <a:ext cx="1021326" cy="1914908"/>
          </a:xfrm>
          <a:prstGeom prst="curvedLeftArrow">
            <a:avLst>
              <a:gd name="adj1" fmla="val 25000"/>
              <a:gd name="adj2" fmla="val 50000"/>
              <a:gd name="adj3" fmla="val 2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8B1F8DF-7305-2A18-E47E-B0A98336F4D4}"/>
              </a:ext>
            </a:extLst>
          </p:cNvPr>
          <p:cNvSpPr/>
          <p:nvPr/>
        </p:nvSpPr>
        <p:spPr>
          <a:xfrm>
            <a:off x="173905" y="1690689"/>
            <a:ext cx="1594572" cy="787879"/>
          </a:xfrm>
          <a:prstGeom prst="wedgeRoundRectCallout">
            <a:avLst>
              <a:gd name="adj1" fmla="val 115125"/>
              <a:gd name="adj2" fmla="val 35223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convenient </a:t>
            </a:r>
            <a:r>
              <a:rPr lang="en-US" b="1" dirty="0">
                <a:solidFill>
                  <a:schemeClr val="tx1"/>
                </a:solidFill>
              </a:rPr>
              <a:t>tuple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i="1" dirty="0">
                <a:solidFill>
                  <a:schemeClr val="tx1"/>
                </a:solidFill>
              </a:rPr>
              <a:t>swap</a:t>
            </a:r>
            <a:r>
              <a:rPr lang="en-US" dirty="0">
                <a:solidFill>
                  <a:schemeClr val="tx1"/>
                </a:solidFill>
              </a:rPr>
              <a:t> two values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EC3FB-2501-F51B-5EA4-BFB06F3D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192" y="1690689"/>
            <a:ext cx="2309992" cy="1024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4F3C30-BF7E-E10E-3142-7A7349B27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762" y="5315736"/>
            <a:ext cx="5390476" cy="1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25784B-7D11-44BD-AE40-5C4DED1AC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278" y="5470165"/>
            <a:ext cx="2717445" cy="2896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euclid_gcd.py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956" y="2105659"/>
            <a:ext cx="3320088" cy="2841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C2304F-1C7C-4171-98E3-4BC29E558FA1}"/>
              </a:ext>
            </a:extLst>
          </p:cNvPr>
          <p:cNvSpPr/>
          <p:nvPr/>
        </p:nvSpPr>
        <p:spPr>
          <a:xfrm>
            <a:off x="5588155" y="5470164"/>
            <a:ext cx="222710" cy="2896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C3FB4-906C-45B2-B156-66B30C89BCD8}"/>
              </a:ext>
            </a:extLst>
          </p:cNvPr>
          <p:cNvSpPr/>
          <p:nvPr/>
        </p:nvSpPr>
        <p:spPr>
          <a:xfrm>
            <a:off x="4885147" y="4720460"/>
            <a:ext cx="189298" cy="2052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A940B9-16A2-4F25-A88F-5CA10FC816AB}"/>
              </a:ext>
            </a:extLst>
          </p:cNvPr>
          <p:cNvSpPr txBox="1"/>
          <p:nvPr/>
        </p:nvSpPr>
        <p:spPr>
          <a:xfrm>
            <a:off x="6232044" y="5230281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6E2F9EF-A43D-4118-8970-C7A1F0DF602A}"/>
              </a:ext>
            </a:extLst>
          </p:cNvPr>
          <p:cNvCxnSpPr>
            <a:stCxn id="10" idx="2"/>
            <a:endCxn id="9" idx="0"/>
          </p:cNvCxnSpPr>
          <p:nvPr/>
        </p:nvCxnSpPr>
        <p:spPr>
          <a:xfrm rot="16200000" flipH="1">
            <a:off x="5067426" y="4838079"/>
            <a:ext cx="544455" cy="719714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74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03 </a:t>
            </a:r>
            <a:r>
              <a:rPr lang="en-US" sz="3200" dirty="0">
                <a:latin typeface="+mn-lt"/>
              </a:rPr>
              <a:t>– Part </a:t>
            </a:r>
            <a:r>
              <a:rPr lang="en-US" sz="3200" b="1" dirty="0">
                <a:latin typeface="+mn-lt"/>
              </a:rPr>
              <a:t>4 of 4</a:t>
            </a:r>
            <a:r>
              <a:rPr lang="en-US" sz="3200" dirty="0">
                <a:latin typeface="+mn-lt"/>
              </a:rPr>
              <a:t> –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Generate a numpy array of a request size of </a:t>
            </a:r>
            <a:r>
              <a:rPr lang="en-US" sz="2400" b="1" dirty="0"/>
              <a:t>uniformly distributed random integers </a:t>
            </a:r>
            <a:r>
              <a:rPr lang="en-US" sz="2400" dirty="0"/>
              <a:t>falling within a given range</a:t>
            </a:r>
          </a:p>
          <a:p>
            <a:r>
              <a:rPr lang="en-US" sz="2400" dirty="0"/>
              <a:t>Calculate the probability that two random natural numbers are </a:t>
            </a:r>
            <a:r>
              <a:rPr lang="en-US" sz="2400" b="1" dirty="0">
                <a:solidFill>
                  <a:srgbClr val="FF0000"/>
                </a:solidFill>
              </a:rPr>
              <a:t>coprime</a:t>
            </a:r>
          </a:p>
          <a:p>
            <a:r>
              <a:rPr lang="en-US" sz="2400" dirty="0"/>
              <a:t>Appreciate Python’s </a:t>
            </a:r>
            <a:r>
              <a:rPr lang="en-US" sz="2400" b="1" dirty="0">
                <a:solidFill>
                  <a:srgbClr val="0070C0"/>
                </a:solidFill>
              </a:rPr>
              <a:t>evolving approach to data “typing”</a:t>
            </a:r>
          </a:p>
          <a:p>
            <a:r>
              <a:rPr lang="en-US" sz="2400" dirty="0"/>
              <a:t>Learn about Python </a:t>
            </a:r>
            <a:r>
              <a:rPr lang="en-US" sz="2400" b="1" dirty="0">
                <a:solidFill>
                  <a:srgbClr val="00B050"/>
                </a:solidFill>
              </a:rPr>
              <a:t>docstrings</a:t>
            </a:r>
            <a:r>
              <a:rPr lang="en-US" sz="2400" dirty="0"/>
              <a:t> and how they support the Sphinx autodoc tool and “Read the Docs” web pages</a:t>
            </a:r>
          </a:p>
          <a:p>
            <a:r>
              <a:rPr lang="en-US" sz="2400" dirty="0"/>
              <a:t>Understand the purpose of </a:t>
            </a:r>
            <a:r>
              <a:rPr lang="en-US" sz="2400" b="1" dirty="0">
                <a:solidFill>
                  <a:srgbClr val="FF0000"/>
                </a:solidFill>
              </a:rPr>
              <a:t>anonymous variables</a:t>
            </a:r>
            <a:r>
              <a:rPr lang="en-US" sz="2400" dirty="0"/>
              <a:t> in Python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7030A0"/>
                </a:solidFill>
              </a:rPr>
              <a:t>Python walrus </a:t>
            </a:r>
            <a:r>
              <a:rPr lang="en-US" sz="2400" dirty="0"/>
              <a:t>operator to assign variables inside a conditional expression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7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Identifiers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0993"/>
            <a:ext cx="7886700" cy="4843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Identifiers are just </a:t>
            </a:r>
            <a:r>
              <a:rPr lang="en-US" sz="2400" b="1" dirty="0"/>
              <a:t>names</a:t>
            </a:r>
            <a:r>
              <a:rPr lang="en-US" sz="2400" dirty="0"/>
              <a:t> – everything in code has a name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Names must be &lt; 64 chars in length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They can include upper- or lower-case letters and numbers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Identifiers must start with a letter and </a:t>
            </a:r>
            <a:r>
              <a:rPr lang="en-US" sz="2000" b="1" u="sng" dirty="0">
                <a:solidFill>
                  <a:srgbClr val="00B050"/>
                </a:solidFill>
              </a:rPr>
              <a:t>cannot contain spaces!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Three types of identifier “casing”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CamelCaseEachWord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camelCaseEachWord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all </a:t>
            </a:r>
            <a:r>
              <a:rPr lang="en-US" sz="2000" b="1" dirty="0"/>
              <a:t>lower_case </a:t>
            </a:r>
            <a:r>
              <a:rPr lang="en-US" sz="2000" dirty="0"/>
              <a:t>with underscores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Identifiers in Python are</a:t>
            </a:r>
            <a:r>
              <a:rPr lang="en-US" sz="2400" b="1" dirty="0">
                <a:solidFill>
                  <a:srgbClr val="FF0000"/>
                </a:solidFill>
              </a:rPr>
              <a:t> case sensitive!!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i="1" dirty="0"/>
              <a:t>x</a:t>
            </a:r>
            <a:r>
              <a:rPr lang="en-US" sz="2000" i="1" dirty="0"/>
              <a:t> is not the same as </a:t>
            </a:r>
            <a:r>
              <a:rPr lang="en-US" sz="2000" b="1" i="1" dirty="0"/>
              <a:t>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RARELY create ALLCAPS identifiers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C2226-5390-4814-912E-22A654328676}"/>
              </a:ext>
            </a:extLst>
          </p:cNvPr>
          <p:cNvSpPr txBox="1"/>
          <p:nvPr/>
        </p:nvSpPr>
        <p:spPr>
          <a:xfrm>
            <a:off x="5095570" y="4062143"/>
            <a:ext cx="3148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(first letter </a:t>
            </a:r>
            <a:r>
              <a:rPr lang="en-US" sz="2000" u="sng" dirty="0"/>
              <a:t>is not</a:t>
            </a:r>
            <a:r>
              <a:rPr lang="en-US" sz="2000" dirty="0"/>
              <a:t> capitalized)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213DB-2C06-47E5-9329-AD9E72361A86}"/>
              </a:ext>
            </a:extLst>
          </p:cNvPr>
          <p:cNvSpPr txBox="1"/>
          <p:nvPr/>
        </p:nvSpPr>
        <p:spPr>
          <a:xfrm>
            <a:off x="5095570" y="4505461"/>
            <a:ext cx="3148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(Snake case in Python!)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6E2F5-A11B-444F-A0C7-3CA382B431D3}"/>
              </a:ext>
            </a:extLst>
          </p:cNvPr>
          <p:cNvSpPr txBox="1"/>
          <p:nvPr/>
        </p:nvSpPr>
        <p:spPr>
          <a:xfrm>
            <a:off x="5095570" y="3633572"/>
            <a:ext cx="3148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(first letter </a:t>
            </a:r>
            <a:r>
              <a:rPr lang="en-US" sz="2000" u="sng" dirty="0"/>
              <a:t>is</a:t>
            </a:r>
            <a:r>
              <a:rPr lang="en-US" sz="2000" dirty="0"/>
              <a:t> Capitalized)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BF6E3-7E00-4FC0-937A-6A099BD6301F}"/>
              </a:ext>
            </a:extLst>
          </p:cNvPr>
          <p:cNvSpPr txBox="1"/>
          <p:nvPr/>
        </p:nvSpPr>
        <p:spPr>
          <a:xfrm>
            <a:off x="7742902" y="4563420"/>
            <a:ext cx="2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ln>
                <a:solidFill>
                  <a:srgbClr val="0070C0"/>
                </a:solidFill>
              </a:ln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06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Coprime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the average number of times (the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400" dirty="0"/>
                  <a:t>) a </a:t>
                </a:r>
                <a:r>
                  <a:rPr lang="en-US" sz="2400" b="1" dirty="0"/>
                  <a:t>million</a:t>
                </a:r>
                <a:r>
                  <a:rPr lang="en-US" sz="2400" dirty="0"/>
                  <a:t> pairs of random integers (1 ≤ n &lt; 100,000) are coprime (their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GCD == 1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this experiment estimate to be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odds that two randomly chosen integers will share no common factors?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Find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𝒑𝒓𝒐𝒃𝒂𝒃𝒊𝒍𝒊𝒕𝒚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  <a:blipFill>
                <a:blip r:embed="rId3"/>
                <a:stretch>
                  <a:fillRect l="-1005" t="-2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8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5DD5D6AE-BBB1-AB18-2545-2DD6AA190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67" y="5009874"/>
            <a:ext cx="7066667" cy="12666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3384F2-BD93-4874-BF13-221882B6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coprime_probability.py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49705-47D0-8D67-3982-7BE47FFB7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381" y="1542453"/>
            <a:ext cx="5095238" cy="304761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CAE2DCB4-1E05-8D6A-71FF-FBBBDA408A7A}"/>
              </a:ext>
            </a:extLst>
          </p:cNvPr>
          <p:cNvGrpSpPr/>
          <p:nvPr/>
        </p:nvGrpSpPr>
        <p:grpSpPr>
          <a:xfrm>
            <a:off x="3447874" y="2385106"/>
            <a:ext cx="1076632" cy="369332"/>
            <a:chOff x="4968362" y="2079211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CA5DAAF-6DDF-23B7-C8E8-5D4929A081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11D2A2-2CF5-8E8B-BECF-648C35283B3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16A3F74-38B2-1CA1-1789-DF51F957D38D}"/>
              </a:ext>
            </a:extLst>
          </p:cNvPr>
          <p:cNvGrpSpPr/>
          <p:nvPr/>
        </p:nvGrpSpPr>
        <p:grpSpPr>
          <a:xfrm>
            <a:off x="5562772" y="2735401"/>
            <a:ext cx="1076632" cy="369332"/>
            <a:chOff x="4704120" y="2356972"/>
            <a:chExt cx="1076632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2E44BC7-0EB0-8539-DE7E-D492A2D46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98799CE-178B-11C8-1546-C934A8D2FA1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2FF257C-8077-0ED1-6124-1D8202EF2050}"/>
              </a:ext>
            </a:extLst>
          </p:cNvPr>
          <p:cNvGrpSpPr/>
          <p:nvPr/>
        </p:nvGrpSpPr>
        <p:grpSpPr>
          <a:xfrm>
            <a:off x="3657544" y="3297543"/>
            <a:ext cx="1068643" cy="369332"/>
            <a:chOff x="3647644" y="4910075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4DE0D9D-37AC-2600-C6AE-A7E3AC4A334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65FF529-141C-C516-E32D-F576A20D40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C28C4FA-2F36-DFB3-F7FB-DB09E65C1C06}"/>
              </a:ext>
            </a:extLst>
          </p:cNvPr>
          <p:cNvGrpSpPr/>
          <p:nvPr/>
        </p:nvGrpSpPr>
        <p:grpSpPr>
          <a:xfrm>
            <a:off x="4783204" y="3537082"/>
            <a:ext cx="1064340" cy="369332"/>
            <a:chOff x="3647644" y="5421073"/>
            <a:chExt cx="1064340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20A01C8-4528-EAF5-E8C7-6BF0FC9BB3D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60CBD76-4934-8A3D-A365-CD48EBD4D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7F947AA-FA60-E052-045D-A0EDE64488FF}"/>
              </a:ext>
            </a:extLst>
          </p:cNvPr>
          <p:cNvGrpSpPr/>
          <p:nvPr/>
        </p:nvGrpSpPr>
        <p:grpSpPr>
          <a:xfrm>
            <a:off x="5888913" y="3979555"/>
            <a:ext cx="1068643" cy="369332"/>
            <a:chOff x="3647644" y="5359159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DF0C53F-AD53-2D5D-3867-A0A434CFD18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B993708-A48B-B20B-79A7-6296A480A5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8F1EAB5-CDFE-8B87-B3E1-7D4E78800772}"/>
              </a:ext>
            </a:extLst>
          </p:cNvPr>
          <p:cNvGrpSpPr/>
          <p:nvPr/>
        </p:nvGrpSpPr>
        <p:grpSpPr>
          <a:xfrm>
            <a:off x="7019961" y="4220740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2EC6C54-7105-8029-C595-41C586A289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1ABF929-44DD-4201-0C15-1A042043C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306899C-A780-6164-0A19-EF40E56E0D7A}"/>
              </a:ext>
            </a:extLst>
          </p:cNvPr>
          <p:cNvSpPr txBox="1"/>
          <p:nvPr/>
        </p:nvSpPr>
        <p:spPr>
          <a:xfrm>
            <a:off x="6000280" y="1394529"/>
            <a:ext cx="2489935" cy="1077218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Note: If you don’t have any </a:t>
            </a:r>
            <a:r>
              <a:rPr lang="en-US" sz="1600" b="1" dirty="0">
                <a:solidFill>
                  <a:srgbClr val="7030A0"/>
                </a:solidFill>
              </a:rPr>
              <a:t>user-defined functions</a:t>
            </a:r>
            <a:r>
              <a:rPr lang="en-US" sz="1600" dirty="0">
                <a:solidFill>
                  <a:srgbClr val="7030A0"/>
                </a:solidFill>
              </a:rPr>
              <a:t>, you generally don’t need a </a:t>
            </a:r>
            <a:r>
              <a:rPr lang="en-US" sz="1600" b="1" dirty="0">
                <a:solidFill>
                  <a:srgbClr val="7030A0"/>
                </a:solidFill>
              </a:rPr>
              <a:t>main</a:t>
            </a:r>
            <a:r>
              <a:rPr lang="en-US" sz="1600" dirty="0">
                <a:solidFill>
                  <a:srgbClr val="7030A0"/>
                </a:solidFill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91449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DC79CF-254F-F0F4-9BDB-D781B4DAB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421" y="2171511"/>
            <a:ext cx="3239381" cy="535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coprime_probability.py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74" y="3105600"/>
            <a:ext cx="1993491" cy="16137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435" y="3924981"/>
            <a:ext cx="3432565" cy="8757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82" y="5518256"/>
            <a:ext cx="3695238" cy="8380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2C99D3-6EBF-40CF-B6F1-BD275872B75D}"/>
              </a:ext>
            </a:extLst>
          </p:cNvPr>
          <p:cNvSpPr/>
          <p:nvPr/>
        </p:nvSpPr>
        <p:spPr>
          <a:xfrm>
            <a:off x="3878826" y="2451474"/>
            <a:ext cx="1007499" cy="248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C092C2-CD75-4441-8E17-21870F06471B}"/>
              </a:ext>
            </a:extLst>
          </p:cNvPr>
          <p:cNvSpPr txBox="1"/>
          <p:nvPr/>
        </p:nvSpPr>
        <p:spPr>
          <a:xfrm>
            <a:off x="6011074" y="4741816"/>
            <a:ext cx="199484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Leonhard Euler</a:t>
            </a:r>
          </a:p>
          <a:p>
            <a:pPr algn="ctr"/>
            <a:r>
              <a:rPr lang="en-US" sz="1600" dirty="0"/>
              <a:t>(1707-1783)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F2D61D7A-5848-4204-86AC-AFAC7CDCF5D4}"/>
              </a:ext>
            </a:extLst>
          </p:cNvPr>
          <p:cNvSpPr/>
          <p:nvPr/>
        </p:nvSpPr>
        <p:spPr>
          <a:xfrm rot="10800000" flipH="1">
            <a:off x="4667064" y="4161221"/>
            <a:ext cx="1006331" cy="1914908"/>
          </a:xfrm>
          <a:prstGeom prst="curvedLeftArrow">
            <a:avLst>
              <a:gd name="adj1" fmla="val 25000"/>
              <a:gd name="adj2" fmla="val 50000"/>
              <a:gd name="adj3" fmla="val 2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5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E7DE48-DB53-4C86-BF12-B0927126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3" y="453168"/>
            <a:ext cx="7740655" cy="595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6441" y="2772341"/>
            <a:ext cx="4000936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+mn-lt"/>
              </a:rPr>
              <a:t>Deriving Heron’s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D0FF5-03F5-400C-8922-9E72AC01F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87" y="576122"/>
            <a:ext cx="451411" cy="13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F9DE1-4582-4B45-A444-17AF6FB5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61" y="791504"/>
            <a:ext cx="131726" cy="134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6CB7D4-712E-AD87-493C-FC121770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962" y="3785182"/>
            <a:ext cx="1600530" cy="2409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24B1E6-CC21-FF62-8FCD-2344A8B96BBC}"/>
                  </a:ext>
                </a:extLst>
              </p:cNvPr>
              <p:cNvSpPr txBox="1"/>
              <p:nvPr/>
            </p:nvSpPr>
            <p:spPr>
              <a:xfrm>
                <a:off x="4366441" y="4021111"/>
                <a:ext cx="1394934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24B1E6-CC21-FF62-8FCD-2344A8B96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441" y="4021111"/>
                <a:ext cx="1394934" cy="524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1F4A81-5772-0844-F282-B1F7598DAEDF}"/>
              </a:ext>
            </a:extLst>
          </p:cNvPr>
          <p:cNvCxnSpPr/>
          <p:nvPr/>
        </p:nvCxnSpPr>
        <p:spPr>
          <a:xfrm flipH="1">
            <a:off x="3567659" y="4324662"/>
            <a:ext cx="7270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6A715F4-5D00-A4D2-98BD-E223BB513934}"/>
              </a:ext>
            </a:extLst>
          </p:cNvPr>
          <p:cNvSpPr/>
          <p:nvPr/>
        </p:nvSpPr>
        <p:spPr>
          <a:xfrm>
            <a:off x="2656851" y="6069033"/>
            <a:ext cx="388768" cy="287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6353CBB-047C-F9D6-CB4C-616D8F9B3DD5}"/>
              </a:ext>
            </a:extLst>
          </p:cNvPr>
          <p:cNvCxnSpPr>
            <a:cxnSpLocks/>
            <a:stCxn id="3" idx="3"/>
            <a:endCxn id="6" idx="3"/>
          </p:cNvCxnSpPr>
          <p:nvPr/>
        </p:nvCxnSpPr>
        <p:spPr>
          <a:xfrm flipH="1">
            <a:off x="3045619" y="4283170"/>
            <a:ext cx="2715756" cy="1929522"/>
          </a:xfrm>
          <a:prstGeom prst="bentConnector3">
            <a:avLst>
              <a:gd name="adj1" fmla="val -841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80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Heron’s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</a:rPr>
              <a:t>Heron’s Formula</a:t>
            </a:r>
            <a:r>
              <a:rPr lang="en-US" sz="2400" dirty="0"/>
              <a:t> to calculate and display the lengths of every side and the </a:t>
            </a:r>
            <a:r>
              <a:rPr lang="en-US" sz="2400" b="1" dirty="0"/>
              <a:t>area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  <a:r>
              <a:rPr lang="en-US" sz="2400" dirty="0"/>
              <a:t> random triangles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length of each side of each triangle should be a uniformly distributed random integer within </a:t>
            </a:r>
            <a:r>
              <a:rPr lang="en-US" sz="2400" b="1" dirty="0"/>
              <a:t>[1</a:t>
            </a:r>
            <a:r>
              <a:rPr lang="en-US" sz="2400" b="1"/>
              <a:t>, 100]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triangle inequality theorem </a:t>
            </a:r>
            <a:r>
              <a:rPr lang="en-US" sz="2400" dirty="0"/>
              <a:t>to exclude any </a:t>
            </a:r>
            <a:r>
              <a:rPr lang="en-US" sz="2400" i="1" dirty="0"/>
              <a:t>invalid</a:t>
            </a:r>
            <a:r>
              <a:rPr lang="en-US" sz="2400" dirty="0"/>
              <a:t> triangle from your list of 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Include any </a:t>
            </a:r>
            <a:r>
              <a:rPr lang="en-US" sz="2400" b="1" dirty="0">
                <a:solidFill>
                  <a:srgbClr val="FF0000"/>
                </a:solidFill>
              </a:rPr>
              <a:t>degenerate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triangles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your list of 10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7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AD58E341-8F77-0538-7007-52583500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96" y="1341631"/>
            <a:ext cx="7730608" cy="499608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83384F2-BD93-4874-BF13-221882B6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A8CDEC8-85F2-FFAC-CDC0-564B9D72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B2A174-E352-1F04-9AA1-C1B91EC55943}"/>
              </a:ext>
            </a:extLst>
          </p:cNvPr>
          <p:cNvGrpSpPr/>
          <p:nvPr/>
        </p:nvGrpSpPr>
        <p:grpSpPr>
          <a:xfrm>
            <a:off x="2453282" y="5177265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D1CA6A3-12D4-65BE-D20A-B9EA031AB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A46193-3268-82CD-0104-E1A53976057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937B06-0665-8D66-02F0-5B213C0F450A}"/>
              </a:ext>
            </a:extLst>
          </p:cNvPr>
          <p:cNvGrpSpPr/>
          <p:nvPr/>
        </p:nvGrpSpPr>
        <p:grpSpPr>
          <a:xfrm>
            <a:off x="2747294" y="538236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702DA2A-E54B-DD82-3A35-22DB0DD1F6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B21337-D257-2639-2BB0-03C9241AEF4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876711-99C8-9335-1D88-8C4BD1693F96}"/>
              </a:ext>
            </a:extLst>
          </p:cNvPr>
          <p:cNvGrpSpPr/>
          <p:nvPr/>
        </p:nvGrpSpPr>
        <p:grpSpPr>
          <a:xfrm>
            <a:off x="8278731" y="5596997"/>
            <a:ext cx="666836" cy="369332"/>
            <a:chOff x="3647644" y="4909816"/>
            <a:chExt cx="666836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32D5C1-03DB-B39A-2EE4-18255A03FFB6}"/>
                </a:ext>
              </a:extLst>
            </p:cNvPr>
            <p:cNvSpPr txBox="1"/>
            <p:nvPr/>
          </p:nvSpPr>
          <p:spPr>
            <a:xfrm>
              <a:off x="3931022" y="490981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C116CD-7F6B-E4ED-ED83-C18CA44DC1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33627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DE063F-84AC-0DC2-B823-47FAC381BF93}"/>
              </a:ext>
            </a:extLst>
          </p:cNvPr>
          <p:cNvGrpSpPr/>
          <p:nvPr/>
        </p:nvGrpSpPr>
        <p:grpSpPr>
          <a:xfrm>
            <a:off x="5552005" y="250598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38DCD6-82ED-7649-2A8A-E4716298E7E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109BD45-3F37-5CD6-A0BD-533AA9B3F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B9DC3A-6DA4-ADEE-4DAA-1D7ACE93A13A}"/>
              </a:ext>
            </a:extLst>
          </p:cNvPr>
          <p:cNvGrpSpPr/>
          <p:nvPr/>
        </p:nvGrpSpPr>
        <p:grpSpPr>
          <a:xfrm>
            <a:off x="5200429" y="2679055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DA636E-9081-42DE-C756-FC1E0AB99C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C1B889-15D7-18E9-78EC-CED3189B7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1B2F0E-666B-7C2A-99E7-0FD1DBC795B5}"/>
              </a:ext>
            </a:extLst>
          </p:cNvPr>
          <p:cNvGrpSpPr/>
          <p:nvPr/>
        </p:nvGrpSpPr>
        <p:grpSpPr>
          <a:xfrm>
            <a:off x="2559830" y="5789398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E5830F-8E41-6EC2-4F9C-D717DE14FF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174AF47-A49C-C258-3FA5-E51347658B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82DD2A-EC8A-5943-3B45-13040F0328EB}"/>
              </a:ext>
            </a:extLst>
          </p:cNvPr>
          <p:cNvGrpSpPr/>
          <p:nvPr/>
        </p:nvGrpSpPr>
        <p:grpSpPr>
          <a:xfrm>
            <a:off x="4033684" y="599197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A248C9-7673-BD36-BE47-AE0673AD94E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342653-BC95-0E95-57EF-5F39CC961A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442440-DA11-2335-4B20-922CF25ACF6D}"/>
              </a:ext>
            </a:extLst>
          </p:cNvPr>
          <p:cNvGrpSpPr/>
          <p:nvPr/>
        </p:nvGrpSpPr>
        <p:grpSpPr>
          <a:xfrm>
            <a:off x="5110316" y="371519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40211D-A975-08FC-50D3-343F9D5C699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B648D15-C286-60BE-B119-C8C7BA778E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9FCBD8-18EE-60C0-61FF-9D8C1F7B668C}"/>
              </a:ext>
            </a:extLst>
          </p:cNvPr>
          <p:cNvGrpSpPr/>
          <p:nvPr/>
        </p:nvGrpSpPr>
        <p:grpSpPr>
          <a:xfrm>
            <a:off x="2735168" y="2888316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2B2674-FD3B-E6B7-3B08-D8640B30F7C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8B94A4D-A5FA-4136-4B57-4DAF4B7E17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8ED3BD3-3F49-0266-BC65-CDBB8FD06F2B}"/>
              </a:ext>
            </a:extLst>
          </p:cNvPr>
          <p:cNvGrpSpPr/>
          <p:nvPr/>
        </p:nvGrpSpPr>
        <p:grpSpPr>
          <a:xfrm>
            <a:off x="4963358" y="4566407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A63A21-F51C-C21B-561B-64E3D9DF325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BFFA736-C14F-4150-7BB6-519AE7F336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7CC2F1E9-E2E3-47C4-D996-565E9F66A390}"/>
              </a:ext>
            </a:extLst>
          </p:cNvPr>
          <p:cNvSpPr/>
          <p:nvPr/>
        </p:nvSpPr>
        <p:spPr>
          <a:xfrm>
            <a:off x="1691946" y="5269213"/>
            <a:ext cx="211596" cy="173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75586C9-E1A5-8EC5-66E4-644E6FF6EE97}"/>
              </a:ext>
            </a:extLst>
          </p:cNvPr>
          <p:cNvSpPr/>
          <p:nvPr/>
        </p:nvSpPr>
        <p:spPr>
          <a:xfrm>
            <a:off x="1403815" y="5501373"/>
            <a:ext cx="211596" cy="173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59918E1-B619-DD9D-056C-4DEA195B0821}"/>
              </a:ext>
            </a:extLst>
          </p:cNvPr>
          <p:cNvSpPr/>
          <p:nvPr/>
        </p:nvSpPr>
        <p:spPr>
          <a:xfrm>
            <a:off x="3487798" y="5683643"/>
            <a:ext cx="211596" cy="173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081A502-86F3-65AC-6484-4617BBD40C2F}"/>
              </a:ext>
            </a:extLst>
          </p:cNvPr>
          <p:cNvSpPr/>
          <p:nvPr/>
        </p:nvSpPr>
        <p:spPr>
          <a:xfrm>
            <a:off x="1108970" y="2788414"/>
            <a:ext cx="290900" cy="173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ACDD3FB-7457-2F5C-F2AC-5D9A24729D19}"/>
              </a:ext>
            </a:extLst>
          </p:cNvPr>
          <p:cNvSpPr/>
          <p:nvPr/>
        </p:nvSpPr>
        <p:spPr>
          <a:xfrm>
            <a:off x="4862615" y="2780243"/>
            <a:ext cx="290900" cy="173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927044-DEC8-0DD4-3935-D45871539C2A}"/>
              </a:ext>
            </a:extLst>
          </p:cNvPr>
          <p:cNvSpPr/>
          <p:nvPr/>
        </p:nvSpPr>
        <p:spPr>
          <a:xfrm>
            <a:off x="706696" y="1723002"/>
            <a:ext cx="2361456" cy="498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1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EB6948-A87B-817F-B842-841D80CEB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785" y="1888054"/>
            <a:ext cx="2352430" cy="2395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15EEC5-A1B6-429F-110D-AE6E3636E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762" y="4969945"/>
            <a:ext cx="4390476" cy="12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B285FB5-68EE-662A-C70D-2766C2446545}"/>
              </a:ext>
            </a:extLst>
          </p:cNvPr>
          <p:cNvSpPr/>
          <p:nvPr/>
        </p:nvSpPr>
        <p:spPr>
          <a:xfrm>
            <a:off x="2640686" y="5662534"/>
            <a:ext cx="1818887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6AD25-84B6-3393-FA61-49AEDEA6F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81" y="1888053"/>
            <a:ext cx="2395595" cy="2395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B8FDDC-EF13-A6FB-F27D-C7230BA05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924" y="1888053"/>
            <a:ext cx="2515905" cy="23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2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3384F2-BD93-4874-BF13-221882B6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Python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Typing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A8CDEC8-85F2-FFAC-CDC0-564B9D72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8E2DD-1C28-209A-A011-4FDE04CF92C3}"/>
              </a:ext>
            </a:extLst>
          </p:cNvPr>
          <p:cNvSpPr txBox="1"/>
          <p:nvPr/>
        </p:nvSpPr>
        <p:spPr>
          <a:xfrm>
            <a:off x="1075695" y="1488448"/>
            <a:ext cx="6992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https://realpython.com/python-type-checking</a:t>
            </a: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DD02B9D-F666-98F2-A48B-C5B07199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86" y="2089191"/>
            <a:ext cx="7345428" cy="42671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1232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E327B8-8289-A7BC-6941-30B5A4C1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Value</a:t>
            </a:r>
            <a:r>
              <a:rPr lang="en-US" sz="3200" dirty="0">
                <a:latin typeface="+mn-lt"/>
              </a:rPr>
              <a:t> of Docstrings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EEAE2-FCF4-4B24-5BDD-992CBCFD2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6" y="2655963"/>
            <a:ext cx="7619048" cy="208571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8AE576A-BE41-479C-E9AB-B7040127D6DD}"/>
              </a:ext>
            </a:extLst>
          </p:cNvPr>
          <p:cNvSpPr/>
          <p:nvPr/>
        </p:nvSpPr>
        <p:spPr>
          <a:xfrm>
            <a:off x="1259175" y="3729133"/>
            <a:ext cx="5254052" cy="722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3C3275-722D-0706-1C90-B8644DC0521B}"/>
              </a:ext>
            </a:extLst>
          </p:cNvPr>
          <p:cNvSpPr/>
          <p:nvPr/>
        </p:nvSpPr>
        <p:spPr>
          <a:xfrm>
            <a:off x="1191719" y="2908656"/>
            <a:ext cx="7052872" cy="268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961E2126-95F7-AB19-F506-786F39E8B5B5}"/>
              </a:ext>
            </a:extLst>
          </p:cNvPr>
          <p:cNvSpPr/>
          <p:nvPr/>
        </p:nvSpPr>
        <p:spPr>
          <a:xfrm>
            <a:off x="516223" y="5342898"/>
            <a:ext cx="2309423" cy="682052"/>
          </a:xfrm>
          <a:prstGeom prst="wedgeRoundRectCallout">
            <a:avLst>
              <a:gd name="adj1" fmla="val -3332"/>
              <a:gd name="adj2" fmla="val -1495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you hover over a function name…</a:t>
            </a:r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7F713B2D-6E33-5550-E732-E70ACA26920C}"/>
              </a:ext>
            </a:extLst>
          </p:cNvPr>
          <p:cNvSpPr/>
          <p:nvPr/>
        </p:nvSpPr>
        <p:spPr>
          <a:xfrm>
            <a:off x="3912432" y="5293702"/>
            <a:ext cx="3252866" cy="682052"/>
          </a:xfrm>
          <a:prstGeom prst="wedgeRoundRectCallout">
            <a:avLst>
              <a:gd name="adj1" fmla="val -56544"/>
              <a:gd name="adj2" fmla="val -19464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…you can get a description of the purpose of the function…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3605DB7D-7886-BA03-6C1D-79D6AF6C9795}"/>
              </a:ext>
            </a:extLst>
          </p:cNvPr>
          <p:cNvSpPr/>
          <p:nvPr/>
        </p:nvSpPr>
        <p:spPr>
          <a:xfrm>
            <a:off x="4409606" y="1805507"/>
            <a:ext cx="3252866" cy="682052"/>
          </a:xfrm>
          <a:prstGeom prst="wedgeRoundRectCallout">
            <a:avLst>
              <a:gd name="adj1" fmla="val -42258"/>
              <a:gd name="adj2" fmla="val 12074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if you include a </a:t>
            </a:r>
            <a:r>
              <a:rPr lang="en-US" b="1" dirty="0">
                <a:solidFill>
                  <a:srgbClr val="FFFF00"/>
                </a:solidFill>
              </a:rPr>
              <a:t>docstring</a:t>
            </a:r>
            <a:r>
              <a:rPr lang="en-US" dirty="0"/>
              <a:t> in your source code</a:t>
            </a:r>
          </a:p>
        </p:txBody>
      </p:sp>
    </p:spTree>
    <p:extLst>
      <p:ext uri="{BB962C8B-B14F-4D97-AF65-F5344CB8AC3E}">
        <p14:creationId xmlns:p14="http://schemas.microsoft.com/office/powerpoint/2010/main" val="116512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6" grpId="0" animBg="1"/>
      <p:bldP spid="3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3384F2-BD93-4874-BF13-221882B6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Python’s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docstrings</a:t>
            </a:r>
            <a:r>
              <a:rPr lang="en-US" sz="3200" dirty="0">
                <a:latin typeface="+mn-lt"/>
              </a:rPr>
              <a:t> and Sphinx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autodoc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A8CDEC8-85F2-FFAC-CDC0-564B9D72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F1130-9CBD-BC97-1EF2-CB5C05C8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39" y="2134779"/>
            <a:ext cx="7594922" cy="39634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8E2DD-1C28-209A-A011-4FDE04CF92C3}"/>
              </a:ext>
            </a:extLst>
          </p:cNvPr>
          <p:cNvSpPr txBox="1"/>
          <p:nvPr/>
        </p:nvSpPr>
        <p:spPr>
          <a:xfrm>
            <a:off x="1075695" y="1488448"/>
            <a:ext cx="6992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https://www.sphinx-doc.org/en/master/usage/extensions/autodoc.html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98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3D5D8D-2EAB-95C1-56B5-22B6FC105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43" y="2338524"/>
            <a:ext cx="5285714" cy="21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Identifiers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431243" y="3295745"/>
            <a:ext cx="1430593" cy="700093"/>
          </a:xfrm>
          <a:prstGeom prst="wedgeRoundRectCallout">
            <a:avLst>
              <a:gd name="adj1" fmla="val 105335"/>
              <a:gd name="adj2" fmla="val -73101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Variable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431243" y="1029012"/>
            <a:ext cx="1615923" cy="945190"/>
          </a:xfrm>
          <a:prstGeom prst="wedgeRoundRectCallout">
            <a:avLst>
              <a:gd name="adj1" fmla="val 84999"/>
              <a:gd name="adj2" fmla="val 12229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Source code comments start with a #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0B70E28C-9978-4AE1-9B73-516E5DD080B3}"/>
              </a:ext>
            </a:extLst>
          </p:cNvPr>
          <p:cNvSpPr/>
          <p:nvPr/>
        </p:nvSpPr>
        <p:spPr>
          <a:xfrm>
            <a:off x="715789" y="4679494"/>
            <a:ext cx="1430593" cy="709925"/>
          </a:xfrm>
          <a:prstGeom prst="wedgeRoundRectCallout">
            <a:avLst>
              <a:gd name="adj1" fmla="val 123772"/>
              <a:gd name="adj2" fmla="val -132947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</a:t>
            </a:r>
            <a:r>
              <a:rPr lang="en-US" b="1" dirty="0">
                <a:solidFill>
                  <a:srgbClr val="0070C0"/>
                </a:solidFill>
              </a:rPr>
              <a:t>f</a:t>
            </a:r>
            <a:r>
              <a:rPr lang="en-US" dirty="0">
                <a:solidFill>
                  <a:schemeClr val="tx1"/>
                </a:solidFill>
              </a:rPr>
              <a:t> string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8669121E-66FA-48E0-8830-7E5FF4B3EE73}"/>
              </a:ext>
            </a:extLst>
          </p:cNvPr>
          <p:cNvSpPr/>
          <p:nvPr/>
        </p:nvSpPr>
        <p:spPr>
          <a:xfrm>
            <a:off x="5606626" y="4727988"/>
            <a:ext cx="1430593" cy="709925"/>
          </a:xfrm>
          <a:prstGeom prst="wedgeRoundRectCallout">
            <a:avLst>
              <a:gd name="adj1" fmla="val -67489"/>
              <a:gd name="adj2" fmla="val -131248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</a:t>
            </a:r>
            <a:r>
              <a:rPr lang="en-US" b="1" dirty="0">
                <a:solidFill>
                  <a:schemeClr val="tx1"/>
                </a:solidFill>
              </a:rPr>
              <a:t>formatter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2885788-7ADE-4B0A-C337-5D7C19819EED}"/>
              </a:ext>
            </a:extLst>
          </p:cNvPr>
          <p:cNvSpPr/>
          <p:nvPr/>
        </p:nvSpPr>
        <p:spPr>
          <a:xfrm>
            <a:off x="2587810" y="4737820"/>
            <a:ext cx="2278914" cy="700093"/>
          </a:xfrm>
          <a:prstGeom prst="wedgeRoundRectCallout">
            <a:avLst>
              <a:gd name="adj1" fmla="val 25257"/>
              <a:gd name="adj2" fmla="val -122754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replacement field</a:t>
            </a:r>
          </a:p>
        </p:txBody>
      </p:sp>
    </p:spTree>
    <p:extLst>
      <p:ext uri="{BB962C8B-B14F-4D97-AF65-F5344CB8AC3E}">
        <p14:creationId xmlns:p14="http://schemas.microsoft.com/office/powerpoint/2010/main" val="224362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3384F2-BD93-4874-BF13-221882B6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Read the Docs</a:t>
            </a:r>
            <a:endParaRPr lang="en-US" sz="32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A8CDEC8-85F2-FFAC-CDC0-564B9D72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8E2DD-1C28-209A-A011-4FDE04CF92C3}"/>
              </a:ext>
            </a:extLst>
          </p:cNvPr>
          <p:cNvSpPr txBox="1"/>
          <p:nvPr/>
        </p:nvSpPr>
        <p:spPr>
          <a:xfrm>
            <a:off x="1075695" y="1488448"/>
            <a:ext cx="6992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https://docs.readthedocs.io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AF86A-DB48-333A-6C94-CB5EF8E4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60" y="2259550"/>
            <a:ext cx="7304079" cy="38410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56020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Python vs Java/C++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is a dynamically typed language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not necessary to declare the </a:t>
            </a:r>
            <a:r>
              <a:rPr lang="en-US" sz="2000" b="1" dirty="0"/>
              <a:t>type</a:t>
            </a:r>
            <a:r>
              <a:rPr lang="en-US" sz="2000" dirty="0"/>
              <a:t> of a variable before assigning a value to it, and a variable can change its type within a </a:t>
            </a:r>
            <a:r>
              <a:rPr lang="en-US" sz="2000" b="1" dirty="0"/>
              <a:t>scope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 Python, a variable doesn't hold anything – a variable name is just a label for a static value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Function names are normally followed by </a:t>
            </a:r>
            <a:r>
              <a:rPr lang="en-US" sz="2400" b="1" dirty="0"/>
              <a:t>parenthesis ()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Both functions </a:t>
            </a:r>
            <a:r>
              <a:rPr lang="en-US" sz="2000" u="sng" dirty="0"/>
              <a:t>and</a:t>
            </a:r>
            <a:r>
              <a:rPr lang="en-US" sz="2000" dirty="0"/>
              <a:t> statements can introduce scopes using a </a:t>
            </a:r>
            <a:r>
              <a:rPr lang="en-US" sz="2000" b="1" dirty="0"/>
              <a:t>colon 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is whitespace sensitive!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scope is not enclosed in curly braces {} like in Java/C++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Horizontal </a:t>
            </a:r>
            <a:r>
              <a:rPr lang="en-US" sz="2000" b="1" dirty="0"/>
              <a:t>indentation</a:t>
            </a:r>
            <a:r>
              <a:rPr lang="en-US" sz="2000" dirty="0"/>
              <a:t> is how you denote scopes in Python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All statements sharing the same scope must be vertically aligned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89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Python vs Java/C++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is an interpreted language, not normally compiled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reference implement of Python is </a:t>
            </a:r>
            <a:r>
              <a:rPr lang="en-US" sz="2000" b="1" dirty="0"/>
              <a:t>CPython</a:t>
            </a:r>
            <a:r>
              <a:rPr lang="en-US" sz="2000" dirty="0"/>
              <a:t>, which is a Python </a:t>
            </a:r>
            <a:r>
              <a:rPr lang="en-US" sz="2000" i="1" dirty="0">
                <a:solidFill>
                  <a:srgbClr val="FF0000"/>
                </a:solidFill>
              </a:rPr>
              <a:t>interpreter</a:t>
            </a:r>
            <a:r>
              <a:rPr lang="en-US" sz="2000" dirty="0"/>
              <a:t> written in 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Python does not use a classical static </a:t>
            </a:r>
            <a:r>
              <a:rPr lang="en-US" sz="2000" b="1" dirty="0">
                <a:solidFill>
                  <a:srgbClr val="7030A0"/>
                </a:solidFill>
              </a:rPr>
              <a:t>linker</a:t>
            </a:r>
            <a:r>
              <a:rPr lang="en-US" sz="2000" dirty="0"/>
              <a:t> – you can easily call external code residing in external modules/packages on the fly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code is inherently more </a:t>
            </a:r>
            <a:r>
              <a:rPr lang="en-US" sz="2400" b="1" dirty="0"/>
              <a:t>functional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70C0"/>
                </a:solidFill>
              </a:rPr>
              <a:t>declarative</a:t>
            </a:r>
            <a:r>
              <a:rPr lang="en-US" sz="2400" dirty="0"/>
              <a:t>) than </a:t>
            </a:r>
            <a:r>
              <a:rPr lang="en-US" sz="2400" b="1" dirty="0"/>
              <a:t>procedural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70C0"/>
                </a:solidFill>
              </a:rPr>
              <a:t>imperative</a:t>
            </a:r>
            <a:r>
              <a:rPr lang="en-US" sz="2400" dirty="0"/>
              <a:t>) like Java/C++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With </a:t>
            </a:r>
            <a:r>
              <a:rPr lang="en-US" sz="2000" i="1" dirty="0"/>
              <a:t>procedural</a:t>
            </a:r>
            <a:r>
              <a:rPr lang="en-US" sz="2000" dirty="0"/>
              <a:t> languages, you must tell the computer step-by-step how exactly to accomplish what you want 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With </a:t>
            </a:r>
            <a:r>
              <a:rPr lang="en-US" sz="2000" i="1" dirty="0"/>
              <a:t>functional</a:t>
            </a:r>
            <a:r>
              <a:rPr lang="en-US" sz="2000" dirty="0"/>
              <a:t> languages, you tell the computer what you want to accomplish, and </a:t>
            </a:r>
            <a:r>
              <a:rPr lang="en-US" sz="2000" u="sng" dirty="0"/>
              <a:t>it</a:t>
            </a:r>
            <a:r>
              <a:rPr lang="en-US" sz="2000" dirty="0"/>
              <a:t> determines the </a:t>
            </a:r>
            <a:r>
              <a:rPr lang="en-US" sz="2000" b="1" dirty="0"/>
              <a:t>best</a:t>
            </a:r>
            <a:r>
              <a:rPr lang="en-US" sz="2000" dirty="0"/>
              <a:t> way to satisfy your request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0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7C4-7DE6-4E7A-C6B2-5ABB65AA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03-01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6FF2F9-4030-DA6C-06CA-A0EE555C3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console (terminal/text mode) Python program called </a:t>
                </a:r>
                <a:r>
                  <a:rPr lang="en-US" sz="2400" b="1" dirty="0"/>
                  <a:t>celsius_to_fahrenheit.py </a:t>
                </a:r>
                <a:r>
                  <a:rPr lang="en-US" sz="2400" dirty="0"/>
                  <a:t>that converts a range of temperatures in the Celsius scale to the equivalent temperatures in the Fahrenheit scale</a:t>
                </a:r>
              </a:p>
              <a:p>
                <a:pPr lvl="1"/>
                <a:r>
                  <a:rPr lang="en-US" sz="2000" dirty="0"/>
                  <a:t>The program should display all temperatures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−44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000" dirty="0"/>
                  <a:t>C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000" dirty="0"/>
                  <a:t>C inclusive in steps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000" dirty="0"/>
                  <a:t>C and the corresponding temperature in Fahrenheit</a:t>
                </a:r>
              </a:p>
              <a:p>
                <a:pPr lvl="1"/>
                <a:r>
                  <a:rPr lang="en-US" sz="2000" dirty="0"/>
                  <a:t>Each C/F pair should be displayed on its own output line, with two digits to the right of the decimal for each temperature scale</a:t>
                </a:r>
              </a:p>
              <a:p>
                <a:pPr lvl="1"/>
                <a:r>
                  <a:rPr lang="en-US" sz="2000" dirty="0"/>
                  <a:t>Verify the correctness of your program by checking your values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000" dirty="0"/>
                  <a:t>C,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000" dirty="0"/>
                  <a:t>C,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−40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C</a:t>
                </a:r>
                <a:r>
                  <a:rPr lang="en-US" sz="2000" dirty="0"/>
                  <a:t> </a:t>
                </a:r>
              </a:p>
              <a:p>
                <a:r>
                  <a:rPr lang="en-US" sz="2400" dirty="0"/>
                  <a:t>Upload your solution to the BNL QIS102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6FF2F9-4030-DA6C-06CA-A0EE555C3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FDF3A-2C6D-91EB-88A5-0196BBE6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005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03-02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a program </a:t>
            </a:r>
            <a:r>
              <a:rPr lang="en-US" sz="2400" b="1" dirty="0"/>
              <a:t>sum_squares.py</a:t>
            </a:r>
            <a:r>
              <a:rPr lang="en-US" sz="2400" dirty="0"/>
              <a:t> to sum the first </a:t>
            </a:r>
            <a:r>
              <a:rPr lang="en-US" sz="2400" b="1" dirty="0"/>
              <a:t>1,000</a:t>
            </a:r>
            <a:r>
              <a:rPr lang="en-US" sz="2400" dirty="0"/>
              <a:t> natural numbers squared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Verify the loop sum by also displaying the value calculated using the </a:t>
            </a:r>
            <a:r>
              <a:rPr lang="en-US" sz="2400" b="1" dirty="0">
                <a:solidFill>
                  <a:srgbClr val="00B050"/>
                </a:solidFill>
              </a:rPr>
              <a:t>functional equation </a:t>
            </a:r>
            <a:r>
              <a:rPr lang="en-US" sz="2400" dirty="0"/>
              <a:t>for Gaussian summation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Format the output of the two sums using a comma as the thousand's separator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Upload your solution to the BNL QIS102 SharePoint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2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03-03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a program </a:t>
            </a:r>
            <a:r>
              <a:rPr lang="en-US" sz="2400" b="1" dirty="0"/>
              <a:t>sum_multiples.py</a:t>
            </a:r>
            <a:r>
              <a:rPr lang="en-US" sz="2400" dirty="0"/>
              <a:t> to display the sum of all natural numbers less than 1900 that are divisible by both 7 and 11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Upload your solution to the BNL QIS102 SharePoint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9D7F6-553C-56FA-4A4D-433198381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70" y="3706869"/>
            <a:ext cx="7751261" cy="270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4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FA087E3144A8449FB709B9819357C5" ma:contentTypeVersion="4" ma:contentTypeDescription="Create a new document." ma:contentTypeScope="" ma:versionID="dd60b5112242de2edba2c5d6af2863e9">
  <xsd:schema xmlns:xsd="http://www.w3.org/2001/XMLSchema" xmlns:xs="http://www.w3.org/2001/XMLSchema" xmlns:p="http://schemas.microsoft.com/office/2006/metadata/properties" xmlns:ns2="5ef77a60-99f0-492a-bd7e-3f85d9aaed4e" targetNamespace="http://schemas.microsoft.com/office/2006/metadata/properties" ma:root="true" ma:fieldsID="bf4e3a02b1ccd6a95665faf046d1c928" ns2:_="">
    <xsd:import namespace="5ef77a60-99f0-492a-bd7e-3f85d9aaed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f77a60-99f0-492a-bd7e-3f85d9aaed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CC4CA4F-107C-4703-A431-354914408288}"/>
</file>

<file path=customXml/itemProps2.xml><?xml version="1.0" encoding="utf-8"?>
<ds:datastoreItem xmlns:ds="http://schemas.openxmlformats.org/officeDocument/2006/customXml" ds:itemID="{6C1F9003-B1A1-463B-A35A-3A1553B91211}"/>
</file>

<file path=customXml/itemProps3.xml><?xml version="1.0" encoding="utf-8"?>
<ds:datastoreItem xmlns:ds="http://schemas.openxmlformats.org/officeDocument/2006/customXml" ds:itemID="{E8A0ECF9-AA68-45A7-9BD2-52A042208AF4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6714</TotalTime>
  <Words>3642</Words>
  <Application>Microsoft Office PowerPoint</Application>
  <PresentationFormat>On-screen Show (4:3)</PresentationFormat>
  <Paragraphs>628</Paragraphs>
  <Slides>95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Consolas</vt:lpstr>
      <vt:lpstr>Helvetica Neue</vt:lpstr>
      <vt:lpstr>Symbol</vt:lpstr>
      <vt:lpstr>Wingdings</vt:lpstr>
      <vt:lpstr>Office Theme</vt:lpstr>
      <vt:lpstr>PowerPoint Presentation</vt:lpstr>
      <vt:lpstr>Session 03 – Part 1 of 4 – Topics</vt:lpstr>
      <vt:lpstr>The Python Tutorial</vt:lpstr>
      <vt:lpstr>Python’s Built-in Functions</vt:lpstr>
      <vt:lpstr>Python’s Built-in Data Types</vt:lpstr>
      <vt:lpstr>Starting Visual Studio Code</vt:lpstr>
      <vt:lpstr>Open age_in_weeks.py</vt:lpstr>
      <vt:lpstr>Identifiers</vt:lpstr>
      <vt:lpstr>Identifiers</vt:lpstr>
      <vt:lpstr>Variable Types</vt:lpstr>
      <vt:lpstr>Mathematical Operators</vt:lpstr>
      <vt:lpstr>Displaying Variables</vt:lpstr>
      <vt:lpstr>print() and f-strings</vt:lpstr>
      <vt:lpstr>Some Common Format Specifiers</vt:lpstr>
      <vt:lpstr>Edit age_in_weeks.py</vt:lpstr>
      <vt:lpstr>Run age_in_weeks.py</vt:lpstr>
      <vt:lpstr>Check age_in_weeks.py</vt:lpstr>
      <vt:lpstr>Edit then Run age_in_seconds.py</vt:lpstr>
      <vt:lpstr>Session 03 – Part 2 of 4 – Topics</vt:lpstr>
      <vt:lpstr>PEP 8 – Style Guide for Python Code</vt:lpstr>
      <vt:lpstr>The Black Formatter</vt:lpstr>
      <vt:lpstr>The Ruff Formatter</vt:lpstr>
      <vt:lpstr>VS Code Workspace Settings File</vt:lpstr>
      <vt:lpstr>Adding Packages to a Virtual Environment</vt:lpstr>
      <vt:lpstr>Extending Python via the numpy Package</vt:lpstr>
      <vt:lpstr>Numpy Arrays</vt:lpstr>
      <vt:lpstr>Index Number versus Element Value</vt:lpstr>
      <vt:lpstr>The Bane of All Programmers</vt:lpstr>
      <vt:lpstr>Create a Numpy Array from a Range</vt:lpstr>
      <vt:lpstr>Create a Numpy Array from a Range</vt:lpstr>
      <vt:lpstr>Create a Numpy Array from a Range</vt:lpstr>
      <vt:lpstr>Numpy Vectorized Operations</vt:lpstr>
      <vt:lpstr>Infinite Series (Sums)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Infinite Series (Sums)</vt:lpstr>
      <vt:lpstr>Open basel_series.py </vt:lpstr>
      <vt:lpstr>Run basel_series.py </vt:lpstr>
      <vt:lpstr>Run basel_series.py </vt:lpstr>
      <vt:lpstr>The Leibniz Series</vt:lpstr>
      <vt:lpstr>Open leibniz_formula.py </vt:lpstr>
      <vt:lpstr>Run leibniz_formula.py </vt:lpstr>
      <vt:lpstr>The Logarithmic Series</vt:lpstr>
      <vt:lpstr>Open logarithmic_series.py </vt:lpstr>
      <vt:lpstr>Run logarithmic_series.py </vt:lpstr>
      <vt:lpstr>PowerPoint Presentation</vt:lpstr>
      <vt:lpstr>PowerPoint Presentation</vt:lpstr>
      <vt:lpstr>Gaussian Summation</vt:lpstr>
      <vt:lpstr>Open gauss_summation.py </vt:lpstr>
      <vt:lpstr>Run gauss_summation.py </vt:lpstr>
      <vt:lpstr>Session 03 – Part 3 of 4 – Topics</vt:lpstr>
      <vt:lpstr>Statements &amp; Scopes</vt:lpstr>
      <vt:lpstr>Statements and Scopes</vt:lpstr>
      <vt:lpstr>Defining a function</vt:lpstr>
      <vt:lpstr>The most important function: main()</vt:lpstr>
      <vt:lpstr>for loops</vt:lpstr>
      <vt:lpstr>for loops</vt:lpstr>
      <vt:lpstr>for loops</vt:lpstr>
      <vt:lpstr>if Statement</vt:lpstr>
      <vt:lpstr>if Statement</vt:lpstr>
      <vt:lpstr>if Statement</vt:lpstr>
      <vt:lpstr>Euler’s Totient</vt:lpstr>
      <vt:lpstr>Open euler_totient.py </vt:lpstr>
      <vt:lpstr>Run euler_totient.py</vt:lpstr>
      <vt:lpstr>while Loop</vt:lpstr>
      <vt:lpstr>The Modulus (%) Operator</vt:lpstr>
      <vt:lpstr>Perfect Numbers</vt:lpstr>
      <vt:lpstr>Perfect Numbers</vt:lpstr>
      <vt:lpstr>Open perfect_numbers.py</vt:lpstr>
      <vt:lpstr>Run perfect_numbers.py</vt:lpstr>
      <vt:lpstr>Perfect Numbers</vt:lpstr>
      <vt:lpstr>Greatest Common Divisor (GCD)</vt:lpstr>
      <vt:lpstr>Open euclid_gcd.py</vt:lpstr>
      <vt:lpstr>Run euclid_gcd.py</vt:lpstr>
      <vt:lpstr>Session 03 – Part 4 of 4 – Topics</vt:lpstr>
      <vt:lpstr>Coprime Probability</vt:lpstr>
      <vt:lpstr>Open coprime_probability.py</vt:lpstr>
      <vt:lpstr>Run coprime_probability.py</vt:lpstr>
      <vt:lpstr>Deriving Heron’s Formula</vt:lpstr>
      <vt:lpstr>Heron’s Formula</vt:lpstr>
      <vt:lpstr>Open herons_formula.py</vt:lpstr>
      <vt:lpstr>Run herons_formula.py</vt:lpstr>
      <vt:lpstr>Python Typing</vt:lpstr>
      <vt:lpstr>The Value of Docstrings</vt:lpstr>
      <vt:lpstr>Python’s docstrings and Sphinx autodoc</vt:lpstr>
      <vt:lpstr>Read the Docs</vt:lpstr>
      <vt:lpstr>Python vs Java/C++</vt:lpstr>
      <vt:lpstr>Python vs Java/C++</vt:lpstr>
      <vt:lpstr>TASK 03-01</vt:lpstr>
      <vt:lpstr>TASK 03-02</vt:lpstr>
      <vt:lpstr>TASK 03-03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Biersach, David</cp:lastModifiedBy>
  <cp:revision>936</cp:revision>
  <cp:lastPrinted>2015-06-01T00:45:11Z</cp:lastPrinted>
  <dcterms:created xsi:type="dcterms:W3CDTF">2014-09-21T17:58:26Z</dcterms:created>
  <dcterms:modified xsi:type="dcterms:W3CDTF">2024-06-09T15:59:22Z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0x010100F1FA087E3144A8449FB709B9819357C5</vt:lpwstr>
  </property>
</Properties>
</file>